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handoutMasterIdLst>
    <p:handoutMasterId r:id="rId32"/>
  </p:handoutMasterIdLst>
  <p:sldIdLst>
    <p:sldId id="317" r:id="rId2"/>
    <p:sldId id="318" r:id="rId3"/>
    <p:sldId id="319" r:id="rId4"/>
    <p:sldId id="343" r:id="rId5"/>
    <p:sldId id="380" r:id="rId6"/>
    <p:sldId id="360" r:id="rId7"/>
    <p:sldId id="361" r:id="rId8"/>
    <p:sldId id="362" r:id="rId9"/>
    <p:sldId id="364" r:id="rId10"/>
    <p:sldId id="363" r:id="rId11"/>
    <p:sldId id="365" r:id="rId12"/>
    <p:sldId id="366" r:id="rId13"/>
    <p:sldId id="367" r:id="rId14"/>
    <p:sldId id="368" r:id="rId15"/>
    <p:sldId id="369" r:id="rId16"/>
    <p:sldId id="370" r:id="rId17"/>
    <p:sldId id="371" r:id="rId18"/>
    <p:sldId id="372" r:id="rId19"/>
    <p:sldId id="373" r:id="rId20"/>
    <p:sldId id="374" r:id="rId21"/>
    <p:sldId id="375" r:id="rId22"/>
    <p:sldId id="376" r:id="rId23"/>
    <p:sldId id="377" r:id="rId24"/>
    <p:sldId id="378" r:id="rId25"/>
    <p:sldId id="379" r:id="rId26"/>
    <p:sldId id="336" r:id="rId27"/>
    <p:sldId id="325" r:id="rId28"/>
    <p:sldId id="338" r:id="rId29"/>
    <p:sldId id="33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420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19" autoAdjust="0"/>
    <p:restoredTop sz="94696"/>
  </p:normalViewPr>
  <p:slideViewPr>
    <p:cSldViewPr snapToGrid="0" snapToObjects="1">
      <p:cViewPr varScale="1">
        <p:scale>
          <a:sx n="68" d="100"/>
          <a:sy n="68" d="100"/>
        </p:scale>
        <p:origin x="750"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7659CB-BF84-F74F-95EB-6F953048C7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t>School of …………</a:t>
            </a:r>
          </a:p>
        </p:txBody>
      </p:sp>
      <p:sp>
        <p:nvSpPr>
          <p:cNvPr id="3" name="Date Placeholder 2">
            <a:extLst>
              <a:ext uri="{FF2B5EF4-FFF2-40B4-BE49-F238E27FC236}">
                <a16:creationId xmlns:a16="http://schemas.microsoft.com/office/drawing/2014/main" id="{2B7085A3-07F8-A34F-9A0B-6F4694CDA1E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DA5B50-FE66-4811-A7C0-F2204DDD6E2E}" type="datetime1">
              <a:rPr lang="en-IN" smtClean="0"/>
              <a:pPr/>
              <a:t>05-12-2020</a:t>
            </a:fld>
            <a:endParaRPr lang="en-US"/>
          </a:p>
        </p:txBody>
      </p:sp>
      <p:sp>
        <p:nvSpPr>
          <p:cNvPr id="4" name="Footer Placeholder 3">
            <a:extLst>
              <a:ext uri="{FF2B5EF4-FFF2-40B4-BE49-F238E27FC236}">
                <a16:creationId xmlns:a16="http://schemas.microsoft.com/office/drawing/2014/main" id="{AFA908EB-DD7C-3B4A-A7DF-2AF619263EC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CB1C41E-5188-D247-8003-4D23BEC7A96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A92BAF-94A5-4240-A2BF-E6524060C5D1}" type="slidenum">
              <a:rPr lang="en-US" smtClean="0"/>
              <a:pPr/>
              <a:t>‹#›</a:t>
            </a:fld>
            <a:endParaRPr lang="en-US"/>
          </a:p>
        </p:txBody>
      </p:sp>
    </p:spTree>
    <p:extLst>
      <p:ext uri="{BB962C8B-B14F-4D97-AF65-F5344CB8AC3E}">
        <p14:creationId xmlns:p14="http://schemas.microsoft.com/office/powerpoint/2010/main" val="2351061773"/>
      </p:ext>
    </p:extLst>
  </p:cSld>
  <p:clrMap bg1="lt1" tx1="dk1" bg2="lt2" tx2="dk2" accent1="accent1" accent2="accent2" accent3="accent3" accent4="accent4" accent5="accent5" accent6="accent6" hlink="hlink" folHlink="folHlink"/>
  <p:hf sldNum="0" ftr="0"/>
</p:handoutMaster>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t>School of …………</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8C690E-70AB-4958-AB81-B252725AC6AD}" type="datetime1">
              <a:rPr lang="en-IN" smtClean="0"/>
              <a:pPr/>
              <a:t>05-12-2020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DDEA72-A9DA-0241-B584-7E6AEC2B0F1F}" type="slidenum">
              <a:rPr lang="en-US" smtClean="0"/>
              <a:pPr/>
              <a:t>‹#›</a:t>
            </a:fld>
            <a:endParaRPr lang="en-US"/>
          </a:p>
        </p:txBody>
      </p:sp>
    </p:spTree>
    <p:extLst>
      <p:ext uri="{BB962C8B-B14F-4D97-AF65-F5344CB8AC3E}">
        <p14:creationId xmlns:p14="http://schemas.microsoft.com/office/powerpoint/2010/main" val="444403577"/>
      </p:ext>
    </p:extLst>
  </p:cSld>
  <p:clrMap bg1="lt1" tx1="dk1" bg2="lt2" tx2="dk2" accent1="accent1" accent2="accent2" accent3="accent3" accent4="accent4" accent5="accent5" accent6="accent6" hlink="hlink" folHlink="folHlink"/>
  <p:hf sldNum="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A51A5-507D-7240-9F56-DD7EA04A7C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C527D8-0F25-C74A-A33A-50E2C4ECC7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87DB8D-2085-BA4F-BAA0-77C9844548D8}"/>
              </a:ext>
            </a:extLst>
          </p:cNvPr>
          <p:cNvSpPr>
            <a:spLocks noGrp="1"/>
          </p:cNvSpPr>
          <p:nvPr>
            <p:ph type="dt" sz="half" idx="10"/>
          </p:nvPr>
        </p:nvSpPr>
        <p:spPr/>
        <p:txBody>
          <a:bodyPr/>
          <a:lstStyle/>
          <a:p>
            <a:fld id="{B6589C56-92CE-47B2-ACB2-4F555ABA3A72}" type="datetime1">
              <a:rPr lang="en-US" smtClean="0"/>
              <a:pPr/>
              <a:t>12/5/2020</a:t>
            </a:fld>
            <a:endParaRPr lang="en-US"/>
          </a:p>
        </p:txBody>
      </p:sp>
      <p:sp>
        <p:nvSpPr>
          <p:cNvPr id="5" name="Footer Placeholder 4">
            <a:extLst>
              <a:ext uri="{FF2B5EF4-FFF2-40B4-BE49-F238E27FC236}">
                <a16:creationId xmlns:a16="http://schemas.microsoft.com/office/drawing/2014/main" id="{E314435B-1C12-E548-9938-754F28F1CF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0445A2-F60F-8B4C-8CF6-5D16442B9D5E}"/>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1279454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0795C-9FBC-E649-BC83-1E0949D057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C366DD0-31C0-B144-B38B-DD81A100ABA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741D1B-40DA-2741-A4B3-7EAAD6A42A09}"/>
              </a:ext>
            </a:extLst>
          </p:cNvPr>
          <p:cNvSpPr>
            <a:spLocks noGrp="1"/>
          </p:cNvSpPr>
          <p:nvPr>
            <p:ph type="dt" sz="half" idx="10"/>
          </p:nvPr>
        </p:nvSpPr>
        <p:spPr/>
        <p:txBody>
          <a:bodyPr/>
          <a:lstStyle/>
          <a:p>
            <a:fld id="{7A0F58B1-DF52-4F70-B763-700FC8E9FEA0}" type="datetime1">
              <a:rPr lang="en-US" smtClean="0"/>
              <a:pPr/>
              <a:t>12/5/2020</a:t>
            </a:fld>
            <a:endParaRPr lang="en-US"/>
          </a:p>
        </p:txBody>
      </p:sp>
      <p:sp>
        <p:nvSpPr>
          <p:cNvPr id="5" name="Footer Placeholder 4">
            <a:extLst>
              <a:ext uri="{FF2B5EF4-FFF2-40B4-BE49-F238E27FC236}">
                <a16:creationId xmlns:a16="http://schemas.microsoft.com/office/drawing/2014/main" id="{B43DE584-0159-E747-A6DC-AA897D1EC4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84B54D-88D0-5843-AB57-7A4A6194ECB7}"/>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2092495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6ED751-46A5-E944-BFD1-6418997625F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849067-FF63-A545-B8AB-1D4C2EB8116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8A832E-7C18-E844-AD16-385329DD3693}"/>
              </a:ext>
            </a:extLst>
          </p:cNvPr>
          <p:cNvSpPr>
            <a:spLocks noGrp="1"/>
          </p:cNvSpPr>
          <p:nvPr>
            <p:ph type="dt" sz="half" idx="10"/>
          </p:nvPr>
        </p:nvSpPr>
        <p:spPr/>
        <p:txBody>
          <a:bodyPr/>
          <a:lstStyle/>
          <a:p>
            <a:fld id="{CFD87FA2-9D0A-48BA-8A36-22DA4A1EC439}" type="datetime1">
              <a:rPr lang="en-US" smtClean="0"/>
              <a:pPr/>
              <a:t>12/5/2020</a:t>
            </a:fld>
            <a:endParaRPr lang="en-US"/>
          </a:p>
        </p:txBody>
      </p:sp>
      <p:sp>
        <p:nvSpPr>
          <p:cNvPr id="5" name="Footer Placeholder 4">
            <a:extLst>
              <a:ext uri="{FF2B5EF4-FFF2-40B4-BE49-F238E27FC236}">
                <a16:creationId xmlns:a16="http://schemas.microsoft.com/office/drawing/2014/main" id="{87ED703F-ADE5-7446-B855-CC86422455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BBEDA4-FFEC-2D4E-8187-CE601486227A}"/>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684810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FA42D-0166-F145-BD9D-8B3F9DD658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7C57CD-2153-2947-8A7E-E315EC1F1F2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71A5E5-6204-D748-9A98-B9C434AF00B0}"/>
              </a:ext>
            </a:extLst>
          </p:cNvPr>
          <p:cNvSpPr>
            <a:spLocks noGrp="1"/>
          </p:cNvSpPr>
          <p:nvPr>
            <p:ph type="dt" sz="half" idx="10"/>
          </p:nvPr>
        </p:nvSpPr>
        <p:spPr/>
        <p:txBody>
          <a:bodyPr/>
          <a:lstStyle/>
          <a:p>
            <a:fld id="{0FE34AB2-DC36-478B-AB99-42055C145F48}" type="datetime1">
              <a:rPr lang="en-US" smtClean="0"/>
              <a:pPr/>
              <a:t>12/5/2020</a:t>
            </a:fld>
            <a:endParaRPr lang="en-US"/>
          </a:p>
        </p:txBody>
      </p:sp>
      <p:sp>
        <p:nvSpPr>
          <p:cNvPr id="5" name="Footer Placeholder 4">
            <a:extLst>
              <a:ext uri="{FF2B5EF4-FFF2-40B4-BE49-F238E27FC236}">
                <a16:creationId xmlns:a16="http://schemas.microsoft.com/office/drawing/2014/main" id="{2AA08948-513D-EE42-BC00-37C518792D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CB9B26-AAA6-5349-A5C1-4C2138338CE8}"/>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519706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9FFC2-AB03-DB42-9BD8-B22278234E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00DE38-3033-9F47-AA4C-8B5E13B4D7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317132D-85B2-7949-AF1E-F8BE8D429DA4}"/>
              </a:ext>
            </a:extLst>
          </p:cNvPr>
          <p:cNvSpPr>
            <a:spLocks noGrp="1"/>
          </p:cNvSpPr>
          <p:nvPr>
            <p:ph type="dt" sz="half" idx="10"/>
          </p:nvPr>
        </p:nvSpPr>
        <p:spPr/>
        <p:txBody>
          <a:bodyPr/>
          <a:lstStyle/>
          <a:p>
            <a:fld id="{4DADFD8A-3890-4F1F-B12B-D681F9110C31}" type="datetime1">
              <a:rPr lang="en-US" smtClean="0"/>
              <a:pPr/>
              <a:t>12/5/2020</a:t>
            </a:fld>
            <a:endParaRPr lang="en-US"/>
          </a:p>
        </p:txBody>
      </p:sp>
      <p:sp>
        <p:nvSpPr>
          <p:cNvPr id="5" name="Footer Placeholder 4">
            <a:extLst>
              <a:ext uri="{FF2B5EF4-FFF2-40B4-BE49-F238E27FC236}">
                <a16:creationId xmlns:a16="http://schemas.microsoft.com/office/drawing/2014/main" id="{A9D7402D-FCC8-324B-9252-6DB27CF535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4C1BD5-59DB-F841-84E8-7C615B4D5FDA}"/>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138305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97CB5-04AC-B145-8DFB-EB6410E6EE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F8E368-D415-204B-ACAA-F2A7CF20C4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17E3FC-7CBB-1247-A715-756F7891E86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BBD3D62-50EC-C044-98A5-8700F758EE6D}"/>
              </a:ext>
            </a:extLst>
          </p:cNvPr>
          <p:cNvSpPr>
            <a:spLocks noGrp="1"/>
          </p:cNvSpPr>
          <p:nvPr>
            <p:ph type="dt" sz="half" idx="10"/>
          </p:nvPr>
        </p:nvSpPr>
        <p:spPr/>
        <p:txBody>
          <a:bodyPr/>
          <a:lstStyle/>
          <a:p>
            <a:fld id="{88206B72-FD0C-4718-AF10-7BB8D430169A}" type="datetime1">
              <a:rPr lang="en-US" smtClean="0"/>
              <a:pPr/>
              <a:t>12/5/2020</a:t>
            </a:fld>
            <a:endParaRPr lang="en-US"/>
          </a:p>
        </p:txBody>
      </p:sp>
      <p:sp>
        <p:nvSpPr>
          <p:cNvPr id="6" name="Footer Placeholder 5">
            <a:extLst>
              <a:ext uri="{FF2B5EF4-FFF2-40B4-BE49-F238E27FC236}">
                <a16:creationId xmlns:a16="http://schemas.microsoft.com/office/drawing/2014/main" id="{8A2EAB96-574C-E141-B587-FE77CA3AF0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7F35D1-150B-B64E-B84A-2048D42BD991}"/>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2781012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7533F-17AF-804A-A825-268C243B3BF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659667-F4B2-D34A-84DB-2D0B3B7E9E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43CC843-ECAB-E845-A911-4684E763558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39753F-B4DE-CE4B-B215-45927F9B7F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0267AF6-C258-E74A-972A-43ACAF121BC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3AB73E8-AA99-9D44-B73A-36DAB298DB66}"/>
              </a:ext>
            </a:extLst>
          </p:cNvPr>
          <p:cNvSpPr>
            <a:spLocks noGrp="1"/>
          </p:cNvSpPr>
          <p:nvPr>
            <p:ph type="dt" sz="half" idx="10"/>
          </p:nvPr>
        </p:nvSpPr>
        <p:spPr/>
        <p:txBody>
          <a:bodyPr/>
          <a:lstStyle/>
          <a:p>
            <a:fld id="{06CAF295-340C-4891-B250-3853F7357173}" type="datetime1">
              <a:rPr lang="en-US" smtClean="0"/>
              <a:pPr/>
              <a:t>12/5/2020</a:t>
            </a:fld>
            <a:endParaRPr lang="en-US"/>
          </a:p>
        </p:txBody>
      </p:sp>
      <p:sp>
        <p:nvSpPr>
          <p:cNvPr id="8" name="Footer Placeholder 7">
            <a:extLst>
              <a:ext uri="{FF2B5EF4-FFF2-40B4-BE49-F238E27FC236}">
                <a16:creationId xmlns:a16="http://schemas.microsoft.com/office/drawing/2014/main" id="{B0067D41-A024-DF40-9456-B595B1820A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2720FB-7B0C-3744-BA3E-16919C38CFAE}"/>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740336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F3F3C-AADB-6B41-A93A-646C80736E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5F44714-C02E-224F-9D69-9FD099B1B610}"/>
              </a:ext>
            </a:extLst>
          </p:cNvPr>
          <p:cNvSpPr>
            <a:spLocks noGrp="1"/>
          </p:cNvSpPr>
          <p:nvPr>
            <p:ph type="dt" sz="half" idx="10"/>
          </p:nvPr>
        </p:nvSpPr>
        <p:spPr/>
        <p:txBody>
          <a:bodyPr/>
          <a:lstStyle/>
          <a:p>
            <a:fld id="{80B584F0-01E0-40D7-8F57-047FE452AF4F}" type="datetime1">
              <a:rPr lang="en-US" smtClean="0"/>
              <a:pPr/>
              <a:t>12/5/2020</a:t>
            </a:fld>
            <a:endParaRPr lang="en-US"/>
          </a:p>
        </p:txBody>
      </p:sp>
      <p:sp>
        <p:nvSpPr>
          <p:cNvPr id="4" name="Footer Placeholder 3">
            <a:extLst>
              <a:ext uri="{FF2B5EF4-FFF2-40B4-BE49-F238E27FC236}">
                <a16:creationId xmlns:a16="http://schemas.microsoft.com/office/drawing/2014/main" id="{6428516B-7AA2-444C-8C23-2484FBA986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B44E81-FED1-6D4E-AA56-C90660548A49}"/>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882812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B9069D-ACC1-2846-BB69-0C25ABE4128B}"/>
              </a:ext>
            </a:extLst>
          </p:cNvPr>
          <p:cNvSpPr>
            <a:spLocks noGrp="1"/>
          </p:cNvSpPr>
          <p:nvPr>
            <p:ph type="dt" sz="half" idx="10"/>
          </p:nvPr>
        </p:nvSpPr>
        <p:spPr/>
        <p:txBody>
          <a:bodyPr/>
          <a:lstStyle/>
          <a:p>
            <a:fld id="{7AD3A4AA-E395-466A-A7A4-6B7D85D26E0C}" type="datetime1">
              <a:rPr lang="en-US" smtClean="0"/>
              <a:pPr/>
              <a:t>12/5/2020</a:t>
            </a:fld>
            <a:endParaRPr lang="en-US"/>
          </a:p>
        </p:txBody>
      </p:sp>
      <p:sp>
        <p:nvSpPr>
          <p:cNvPr id="3" name="Footer Placeholder 2">
            <a:extLst>
              <a:ext uri="{FF2B5EF4-FFF2-40B4-BE49-F238E27FC236}">
                <a16:creationId xmlns:a16="http://schemas.microsoft.com/office/drawing/2014/main" id="{167E34F7-C671-004D-809D-FAA835295EF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B55E6A-D1AE-1B44-AE7B-9AA711C28798}"/>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507050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9681E-D7B2-6449-AF06-3270CDE660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82A3C9-366D-3940-BC0B-0CFC92033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53DC75-2188-D14F-8B64-470BD51712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FC69DD6-BF4D-1F43-9CC6-5D52D2316455}"/>
              </a:ext>
            </a:extLst>
          </p:cNvPr>
          <p:cNvSpPr>
            <a:spLocks noGrp="1"/>
          </p:cNvSpPr>
          <p:nvPr>
            <p:ph type="dt" sz="half" idx="10"/>
          </p:nvPr>
        </p:nvSpPr>
        <p:spPr/>
        <p:txBody>
          <a:bodyPr/>
          <a:lstStyle/>
          <a:p>
            <a:fld id="{76B93B69-3894-4C77-B995-7BDB70807655}" type="datetime1">
              <a:rPr lang="en-US" smtClean="0"/>
              <a:pPr/>
              <a:t>12/5/2020</a:t>
            </a:fld>
            <a:endParaRPr lang="en-US"/>
          </a:p>
        </p:txBody>
      </p:sp>
      <p:sp>
        <p:nvSpPr>
          <p:cNvPr id="6" name="Footer Placeholder 5">
            <a:extLst>
              <a:ext uri="{FF2B5EF4-FFF2-40B4-BE49-F238E27FC236}">
                <a16:creationId xmlns:a16="http://schemas.microsoft.com/office/drawing/2014/main" id="{B8346F58-8566-B14B-9E2D-ADD0E3195D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B0B562-EE07-E941-B226-A14AAE532392}"/>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082632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8EB8B-69D9-6A4D-9AB7-AFFFB081EC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3FAE5A-CA14-1A43-91AA-DCAA4B553B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9E1AAA7-3BF0-344A-88DF-721AE46FD4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43809F0-5FCF-8B4E-A9EF-F54690804129}"/>
              </a:ext>
            </a:extLst>
          </p:cNvPr>
          <p:cNvSpPr>
            <a:spLocks noGrp="1"/>
          </p:cNvSpPr>
          <p:nvPr>
            <p:ph type="dt" sz="half" idx="10"/>
          </p:nvPr>
        </p:nvSpPr>
        <p:spPr/>
        <p:txBody>
          <a:bodyPr/>
          <a:lstStyle/>
          <a:p>
            <a:fld id="{196EE046-EB2A-4FB4-8D5F-BBE901205507}" type="datetime1">
              <a:rPr lang="en-US" smtClean="0"/>
              <a:pPr/>
              <a:t>12/5/2020</a:t>
            </a:fld>
            <a:endParaRPr lang="en-US"/>
          </a:p>
        </p:txBody>
      </p:sp>
      <p:sp>
        <p:nvSpPr>
          <p:cNvPr id="6" name="Footer Placeholder 5">
            <a:extLst>
              <a:ext uri="{FF2B5EF4-FFF2-40B4-BE49-F238E27FC236}">
                <a16:creationId xmlns:a16="http://schemas.microsoft.com/office/drawing/2014/main" id="{59E36D1F-45BA-FA43-9565-4D8F779528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A31EC5-CE1A-2F4E-AB06-9D0E90530CE7}"/>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211271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000"/>
            <a:lum/>
            <a:extLst>
              <a:ext uri="{BEBA8EAE-BF5A-486C-A8C5-ECC9F3942E4B}">
                <a14:imgProps xmlns:a14="http://schemas.microsoft.com/office/drawing/2010/main">
                  <a14:imgLayer>
                    <a14:imgEffect>
                      <a14:sharpenSoften amount="100000"/>
                    </a14:imgEffect>
                    <a14:imgEffect>
                      <a14:brightnessContrast bright="-23000" contrast="11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329BE7-407A-964A-8517-6D42CF674F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7E2056-654E-8345-A333-D4E1EA3412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FC04D6-869A-864D-95B4-1005B9A7CC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62BA8A-BF79-426D-BD2A-1233791274C1}" type="datetime1">
              <a:rPr lang="en-US" smtClean="0"/>
              <a:pPr/>
              <a:t>12/5/2020</a:t>
            </a:fld>
            <a:endParaRPr lang="en-US"/>
          </a:p>
        </p:txBody>
      </p:sp>
      <p:sp>
        <p:nvSpPr>
          <p:cNvPr id="5" name="Footer Placeholder 4">
            <a:extLst>
              <a:ext uri="{FF2B5EF4-FFF2-40B4-BE49-F238E27FC236}">
                <a16:creationId xmlns:a16="http://schemas.microsoft.com/office/drawing/2014/main" id="{BD2A2738-A23A-F74B-92DF-8746BC7CD0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B72659A-8EA6-A843-9183-BBE98959F8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B3F5DA-0F3F-FF46-BDE9-7495294E9A04}" type="slidenum">
              <a:rPr lang="en-US" smtClean="0"/>
              <a:pPr/>
              <a:t>‹#›</a:t>
            </a:fld>
            <a:endParaRPr lang="en-US"/>
          </a:p>
        </p:txBody>
      </p:sp>
    </p:spTree>
    <p:extLst>
      <p:ext uri="{BB962C8B-B14F-4D97-AF65-F5344CB8AC3E}">
        <p14:creationId xmlns:p14="http://schemas.microsoft.com/office/powerpoint/2010/main" val="5000724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19ED99B-DBC5-4426-BBC6-8BBB2E2998D2}"/>
              </a:ext>
            </a:extLst>
          </p:cNvPr>
          <p:cNvSpPr txBox="1">
            <a:spLocks noChangeArrowheads="1"/>
          </p:cNvSpPr>
          <p:nvPr/>
        </p:nvSpPr>
        <p:spPr>
          <a:xfrm>
            <a:off x="1504949" y="-16453"/>
            <a:ext cx="10687051" cy="1033112"/>
          </a:xfrm>
          <a:prstGeom prst="rect">
            <a:avLst/>
          </a:prstGeom>
          <a:solidFill>
            <a:srgbClr val="C00000"/>
          </a:solidFill>
        </p:spPr>
        <p:txBody>
          <a:bodyPr/>
          <a:lstStyle/>
          <a:p>
            <a:pPr algn="ctr" fontAlgn="base"/>
            <a:r>
              <a:rPr lang="en-IN" sz="2000" b="1" dirty="0">
                <a:solidFill>
                  <a:schemeClr val="bg1"/>
                </a:solidFill>
                <a:latin typeface="Times New Roman" panose="02020603050405020304" pitchFamily="18" charset="0"/>
                <a:cs typeface="Times New Roman" panose="02020603050405020304" pitchFamily="18" charset="0"/>
              </a:rPr>
              <a:t>School of Mechanical Engineering</a:t>
            </a:r>
          </a:p>
          <a:p>
            <a:pPr fontAlgn="base"/>
            <a:r>
              <a:rPr lang="en-IN" sz="2000" b="1" dirty="0">
                <a:solidFill>
                  <a:schemeClr val="bg1"/>
                </a:solidFill>
                <a:latin typeface="Times New Roman" panose="02020603050405020304" pitchFamily="18" charset="0"/>
                <a:cs typeface="Times New Roman" panose="02020603050405020304" pitchFamily="18" charset="0"/>
              </a:rPr>
              <a:t>   </a:t>
            </a:r>
          </a:p>
          <a:p>
            <a:pPr fontAlgn="base"/>
            <a:r>
              <a:rPr lang="en-IN" sz="1500" b="1" dirty="0">
                <a:solidFill>
                  <a:schemeClr val="bg1"/>
                </a:solidFill>
                <a:latin typeface="Times New Roman" panose="02020603050405020304" pitchFamily="18" charset="0"/>
                <a:cs typeface="Times New Roman" panose="02020603050405020304" pitchFamily="18" charset="0"/>
              </a:rPr>
              <a:t>Course Code: BME01T1001                                     Course Name: Engineering Graphics and Introduction to Digital Fabrication  </a:t>
            </a:r>
          </a:p>
          <a:p>
            <a:pPr algn="ctr" fontAlgn="base"/>
            <a:r>
              <a:rPr lang="en-IN" sz="3200" b="1" dirty="0">
                <a:solidFill>
                  <a:schemeClr val="bg1"/>
                </a:solidFill>
                <a:latin typeface="Times New Roman" panose="02020603050405020304" pitchFamily="18" charset="0"/>
                <a:cs typeface="Times New Roman" panose="02020603050405020304" pitchFamily="18" charset="0"/>
              </a:rPr>
              <a:t>                                   </a:t>
            </a:r>
            <a:endParaRPr lang="en-IN" sz="3200" dirty="0">
              <a:solidFill>
                <a:schemeClr val="bg1"/>
              </a:solidFill>
              <a:latin typeface="Times New Roman" panose="02020603050405020304" pitchFamily="18" charset="0"/>
              <a:cs typeface="Times New Roman" panose="02020603050405020304" pitchFamily="18" charset="0"/>
            </a:endParaRPr>
          </a:p>
        </p:txBody>
      </p:sp>
      <p:sp>
        <p:nvSpPr>
          <p:cNvPr id="5" name="Title 1">
            <a:extLst>
              <a:ext uri="{FF2B5EF4-FFF2-40B4-BE49-F238E27FC236}">
                <a16:creationId xmlns:a16="http://schemas.microsoft.com/office/drawing/2014/main" id="{A311BE22-15C4-49E9-92D6-1535F166D04E}"/>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1600" b="1" i="0" u="none" strike="noStrike" kern="1200" cap="none" spc="0" normalizeH="0" baseline="0" noProof="0" dirty="0">
                <a:ln>
                  <a:noFill/>
                </a:ln>
                <a:solidFill>
                  <a:schemeClr val="bg1"/>
                </a:solidFill>
                <a:effectLst/>
                <a:uLnTx/>
                <a:uFillTx/>
                <a:latin typeface="Tinos"/>
                <a:ea typeface="+mj-ea"/>
                <a:cs typeface="+mj-cs"/>
              </a:rPr>
              <a:t>                      </a:t>
            </a:r>
            <a:r>
              <a:rPr kumimoji="0" lang="en-IN" altLang="zh-CN" sz="1600" b="1" i="0" u="none" strike="noStrike" kern="1200" cap="none" spc="0" normalizeH="0" baseline="0" noProof="0" dirty="0">
                <a:ln>
                  <a:noFill/>
                </a:ln>
                <a:solidFill>
                  <a:schemeClr val="bg1"/>
                </a:solidFill>
                <a:effectLst/>
                <a:uLnTx/>
                <a:uFillTx/>
                <a:latin typeface="Times New Roman" pitchFamily="18" charset="0"/>
                <a:ea typeface="+mj-ea"/>
                <a:cs typeface="Times New Roman" pitchFamily="18" charset="0"/>
              </a:rPr>
              <a:t>Faculty Name: </a:t>
            </a:r>
            <a:r>
              <a:rPr lang="en-IN" altLang="zh-CN" sz="1600" b="1" dirty="0">
                <a:solidFill>
                  <a:schemeClr val="bg1"/>
                </a:solidFill>
                <a:latin typeface="Times New Roman" pitchFamily="18" charset="0"/>
                <a:ea typeface="+mj-ea"/>
                <a:cs typeface="Times New Roman" pitchFamily="18" charset="0"/>
              </a:rPr>
              <a:t>Mr.</a:t>
            </a:r>
            <a:r>
              <a:rPr kumimoji="0" lang="en-IN" altLang="zh-CN" sz="1600" b="1" i="0" u="none" strike="noStrike" kern="1200" cap="none" spc="0" normalizeH="0" baseline="0" noProof="0" dirty="0">
                <a:ln>
                  <a:noFill/>
                </a:ln>
                <a:solidFill>
                  <a:schemeClr val="bg1"/>
                </a:solidFill>
                <a:effectLst/>
                <a:uLnTx/>
                <a:uFillTx/>
                <a:latin typeface="Times New Roman" pitchFamily="18" charset="0"/>
                <a:ea typeface="+mj-ea"/>
                <a:cs typeface="Times New Roman" pitchFamily="18" charset="0"/>
              </a:rPr>
              <a:t> </a:t>
            </a:r>
            <a:r>
              <a:rPr lang="en-IN" altLang="zh-CN" sz="1600" b="1" dirty="0">
                <a:solidFill>
                  <a:schemeClr val="bg1"/>
                </a:solidFill>
                <a:latin typeface="Times New Roman" pitchFamily="18" charset="0"/>
                <a:ea typeface="+mj-ea"/>
                <a:cs typeface="Times New Roman" pitchFamily="18" charset="0"/>
              </a:rPr>
              <a:t>Anurag Shanu</a:t>
            </a:r>
            <a:r>
              <a:rPr kumimoji="0" lang="en-IN" altLang="zh-CN" sz="1600" b="1" i="0" u="none" strike="noStrike" kern="1200" cap="none" spc="0" normalizeH="0" baseline="0" noProof="0" dirty="0">
                <a:ln>
                  <a:noFill/>
                </a:ln>
                <a:solidFill>
                  <a:schemeClr val="bg1"/>
                </a:solidFill>
                <a:effectLst/>
                <a:uLnTx/>
                <a:uFillTx/>
                <a:latin typeface="Times New Roman" pitchFamily="18" charset="0"/>
                <a:ea typeface="+mj-ea"/>
                <a:cs typeface="Times New Roman" pitchFamily="18" charset="0"/>
              </a:rPr>
              <a:t>                                                                          Program Name: B.Tech First Year 	</a:t>
            </a:r>
            <a:r>
              <a:rPr kumimoji="0" lang="en-IN" altLang="zh-CN" sz="1600" b="1" i="0" u="none" strike="noStrike" kern="1200" cap="none" spc="0" normalizeH="0" baseline="0" noProof="0" dirty="0">
                <a:ln>
                  <a:noFill/>
                </a:ln>
                <a:solidFill>
                  <a:schemeClr val="bg1"/>
                </a:solidFill>
                <a:effectLst/>
                <a:uLnTx/>
                <a:uFillTx/>
                <a:latin typeface="Tinos"/>
                <a:ea typeface="+mj-ea"/>
                <a:cs typeface="+mj-cs"/>
              </a:rPr>
              <a:t>				     		</a:t>
            </a:r>
            <a:endParaRPr lang="zh-CN" altLang="en-US" sz="16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8" name="Picture 7">
            <a:extLst>
              <a:ext uri="{FF2B5EF4-FFF2-40B4-BE49-F238E27FC236}">
                <a16:creationId xmlns:a16="http://schemas.microsoft.com/office/drawing/2014/main" id="{4A7D3D7F-37FF-43C2-AB10-6A15E1541F32}"/>
              </a:ext>
            </a:extLst>
          </p:cNvPr>
          <p:cNvPicPr>
            <a:picLocks noChangeAspect="1"/>
          </p:cNvPicPr>
          <p:nvPr/>
        </p:nvPicPr>
        <p:blipFill>
          <a:blip r:embed="rId2"/>
          <a:stretch>
            <a:fillRect/>
          </a:stretch>
        </p:blipFill>
        <p:spPr>
          <a:xfrm>
            <a:off x="0" y="21647"/>
            <a:ext cx="1504949" cy="1023587"/>
          </a:xfrm>
          <a:prstGeom prst="rect">
            <a:avLst/>
          </a:prstGeom>
        </p:spPr>
      </p:pic>
      <p:sp>
        <p:nvSpPr>
          <p:cNvPr id="6" name="Rectangle 5"/>
          <p:cNvSpPr/>
          <p:nvPr/>
        </p:nvSpPr>
        <p:spPr>
          <a:xfrm>
            <a:off x="2478258" y="2580437"/>
            <a:ext cx="7235483" cy="1323439"/>
          </a:xfrm>
          <a:prstGeom prst="rect">
            <a:avLst/>
          </a:prstGeom>
        </p:spPr>
        <p:txBody>
          <a:bodyPr wrap="square">
            <a:spAutoFit/>
          </a:bodyPr>
          <a:lstStyle/>
          <a:p>
            <a:pPr algn="ctr">
              <a:buFont typeface="Monotype Sorts" pitchFamily="2" charset="2"/>
              <a:buNone/>
              <a:defRPr/>
            </a:pPr>
            <a:r>
              <a:rPr lang="en-GB" sz="4000" b="1" dirty="0">
                <a:solidFill>
                  <a:srgbClr val="FF0000"/>
                </a:solidFill>
              </a:rPr>
              <a:t>Projection of Solids-Introduction, Types, Important terms</a:t>
            </a:r>
            <a:endParaRPr lang="en-US" sz="4000" b="1" dirty="0">
              <a:solidFill>
                <a:srgbClr val="FF0000"/>
              </a:solidFill>
            </a:endParaRPr>
          </a:p>
        </p:txBody>
      </p:sp>
    </p:spTree>
    <p:extLst>
      <p:ext uri="{BB962C8B-B14F-4D97-AF65-F5344CB8AC3E}">
        <p14:creationId xmlns:p14="http://schemas.microsoft.com/office/powerpoint/2010/main" val="40592159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a:solidFill>
                  <a:schemeClr val="bg1"/>
                </a:solidFill>
              </a:rPr>
              <a:t>Classification of prism</a:t>
            </a:r>
            <a:endParaRPr lang="en-US"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6" name="Text Box 2">
            <a:extLst>
              <a:ext uri="{FF2B5EF4-FFF2-40B4-BE49-F238E27FC236}">
                <a16:creationId xmlns:a16="http://schemas.microsoft.com/office/drawing/2014/main" id="{F8C14F1A-CEAA-4480-BA9C-F978A9F1CC8D}"/>
              </a:ext>
            </a:extLst>
          </p:cNvPr>
          <p:cNvSpPr txBox="1">
            <a:spLocks noChangeArrowheads="1"/>
          </p:cNvSpPr>
          <p:nvPr/>
        </p:nvSpPr>
        <p:spPr bwMode="auto">
          <a:xfrm>
            <a:off x="228600" y="1244135"/>
            <a:ext cx="48768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dirty="0">
                <a:solidFill>
                  <a:srgbClr val="0066CC"/>
                </a:solidFill>
                <a:latin typeface="Amphion" pitchFamily="2" charset="0"/>
              </a:rPr>
              <a:t>(c) </a:t>
            </a:r>
            <a:r>
              <a:rPr lang="en-US" sz="3200" b="1" i="1" u="sng" dirty="0">
                <a:solidFill>
                  <a:srgbClr val="0066CC"/>
                </a:solidFill>
                <a:latin typeface="Amphion" pitchFamily="2" charset="0"/>
              </a:rPr>
              <a:t>Pentagonal Prism:</a:t>
            </a:r>
            <a:endParaRPr lang="en-GB" sz="3200" u="sng" dirty="0">
              <a:solidFill>
                <a:srgbClr val="0066CC"/>
              </a:solidFill>
              <a:latin typeface="Amphion" pitchFamily="2" charset="0"/>
            </a:endParaRPr>
          </a:p>
        </p:txBody>
      </p:sp>
      <p:sp>
        <p:nvSpPr>
          <p:cNvPr id="8" name="Text Box 3">
            <a:extLst>
              <a:ext uri="{FF2B5EF4-FFF2-40B4-BE49-F238E27FC236}">
                <a16:creationId xmlns:a16="http://schemas.microsoft.com/office/drawing/2014/main" id="{B099EA83-19C2-4501-9C82-87F0EC4B16C0}"/>
              </a:ext>
            </a:extLst>
          </p:cNvPr>
          <p:cNvSpPr txBox="1">
            <a:spLocks noChangeArrowheads="1"/>
          </p:cNvSpPr>
          <p:nvPr/>
        </p:nvSpPr>
        <p:spPr bwMode="auto">
          <a:xfrm>
            <a:off x="0" y="3638368"/>
            <a:ext cx="48768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Amphion" pitchFamily="2" charset="0"/>
              </a:rPr>
              <a:t>(d) </a:t>
            </a:r>
            <a:r>
              <a:rPr lang="en-US" sz="3200" b="1" i="1" u="sng">
                <a:solidFill>
                  <a:srgbClr val="0066CC"/>
                </a:solidFill>
                <a:latin typeface="Amphion" pitchFamily="2" charset="0"/>
              </a:rPr>
              <a:t>Hexagonal Prism:</a:t>
            </a:r>
            <a:endParaRPr lang="en-GB" sz="3200" u="sng">
              <a:solidFill>
                <a:srgbClr val="0066CC"/>
              </a:solidFill>
              <a:latin typeface="Amphion" pitchFamily="2" charset="0"/>
            </a:endParaRPr>
          </a:p>
        </p:txBody>
      </p:sp>
      <p:grpSp>
        <p:nvGrpSpPr>
          <p:cNvPr id="9" name="Group 4">
            <a:extLst>
              <a:ext uri="{FF2B5EF4-FFF2-40B4-BE49-F238E27FC236}">
                <a16:creationId xmlns:a16="http://schemas.microsoft.com/office/drawing/2014/main" id="{A250EF11-7BF4-4B21-868C-6C724D6D27F6}"/>
              </a:ext>
            </a:extLst>
          </p:cNvPr>
          <p:cNvGrpSpPr>
            <a:grpSpLocks/>
          </p:cNvGrpSpPr>
          <p:nvPr/>
        </p:nvGrpSpPr>
        <p:grpSpPr bwMode="auto">
          <a:xfrm>
            <a:off x="4445000" y="3832068"/>
            <a:ext cx="1498600" cy="2451100"/>
            <a:chOff x="2112" y="2632"/>
            <a:chExt cx="944" cy="1544"/>
          </a:xfrm>
        </p:grpSpPr>
        <p:sp>
          <p:nvSpPr>
            <p:cNvPr id="10" name="Freeform 5">
              <a:extLst>
                <a:ext uri="{FF2B5EF4-FFF2-40B4-BE49-F238E27FC236}">
                  <a16:creationId xmlns:a16="http://schemas.microsoft.com/office/drawing/2014/main" id="{9BA0DF5D-F7D5-4352-9FAD-365723CDA3C6}"/>
                </a:ext>
              </a:extLst>
            </p:cNvPr>
            <p:cNvSpPr>
              <a:spLocks/>
            </p:cNvSpPr>
            <p:nvPr/>
          </p:nvSpPr>
          <p:spPr bwMode="auto">
            <a:xfrm>
              <a:off x="2458" y="2632"/>
              <a:ext cx="471" cy="1071"/>
            </a:xfrm>
            <a:custGeom>
              <a:avLst/>
              <a:gdLst>
                <a:gd name="T0" fmla="*/ 0 w 4247"/>
                <a:gd name="T1" fmla="*/ 8984 h 9642"/>
                <a:gd name="T2" fmla="*/ 0 w 4247"/>
                <a:gd name="T3" fmla="*/ 0 h 9642"/>
                <a:gd name="T4" fmla="*/ 4247 w 4247"/>
                <a:gd name="T5" fmla="*/ 658 h 9642"/>
                <a:gd name="T6" fmla="*/ 4247 w 4247"/>
                <a:gd name="T7" fmla="*/ 9642 h 9642"/>
                <a:gd name="T8" fmla="*/ 0 w 4247"/>
                <a:gd name="T9" fmla="*/ 8984 h 9642"/>
                <a:gd name="T10" fmla="*/ 1 w 4247"/>
                <a:gd name="T11" fmla="*/ 8984 h 9642"/>
              </a:gdLst>
              <a:ahLst/>
              <a:cxnLst>
                <a:cxn ang="0">
                  <a:pos x="T0" y="T1"/>
                </a:cxn>
                <a:cxn ang="0">
                  <a:pos x="T2" y="T3"/>
                </a:cxn>
                <a:cxn ang="0">
                  <a:pos x="T4" y="T5"/>
                </a:cxn>
                <a:cxn ang="0">
                  <a:pos x="T6" y="T7"/>
                </a:cxn>
                <a:cxn ang="0">
                  <a:pos x="T8" y="T9"/>
                </a:cxn>
                <a:cxn ang="0">
                  <a:pos x="T10" y="T11"/>
                </a:cxn>
              </a:cxnLst>
              <a:rect l="0" t="0" r="r" b="b"/>
              <a:pathLst>
                <a:path w="4247" h="9642">
                  <a:moveTo>
                    <a:pt x="0" y="8984"/>
                  </a:moveTo>
                  <a:lnTo>
                    <a:pt x="0" y="0"/>
                  </a:lnTo>
                  <a:lnTo>
                    <a:pt x="4247" y="658"/>
                  </a:lnTo>
                  <a:lnTo>
                    <a:pt x="4247" y="9642"/>
                  </a:lnTo>
                  <a:lnTo>
                    <a:pt x="0" y="8984"/>
                  </a:lnTo>
                  <a:lnTo>
                    <a:pt x="1" y="8984"/>
                  </a:lnTo>
                </a:path>
              </a:pathLst>
            </a:custGeom>
            <a:solidFill>
              <a:srgbClr val="FF9966"/>
            </a:solidFill>
            <a:ln w="38100" cmpd="sng">
              <a:solidFill>
                <a:schemeClr val="tx1"/>
              </a:solidFill>
              <a:prstDash val="solid"/>
              <a:round/>
              <a:headEnd/>
              <a:tailEnd/>
            </a:ln>
          </p:spPr>
          <p:txBody>
            <a:bodyPr/>
            <a:lstStyle/>
            <a:p>
              <a:endParaRPr lang="en-IN"/>
            </a:p>
          </p:txBody>
        </p:sp>
        <p:sp>
          <p:nvSpPr>
            <p:cNvPr id="11" name="Line 6">
              <a:extLst>
                <a:ext uri="{FF2B5EF4-FFF2-40B4-BE49-F238E27FC236}">
                  <a16:creationId xmlns:a16="http://schemas.microsoft.com/office/drawing/2014/main" id="{5A9F22B6-B69E-4E1C-ABFA-FEF72B288A32}"/>
                </a:ext>
              </a:extLst>
            </p:cNvPr>
            <p:cNvSpPr>
              <a:spLocks noChangeShapeType="1"/>
            </p:cNvSpPr>
            <p:nvPr/>
          </p:nvSpPr>
          <p:spPr bwMode="auto">
            <a:xfrm>
              <a:off x="2584" y="2776"/>
              <a:ext cx="0" cy="1296"/>
            </a:xfrm>
            <a:prstGeom prst="line">
              <a:avLst/>
            </a:prstGeom>
            <a:noFill/>
            <a:ln w="38100">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12" name="Line 7">
              <a:extLst>
                <a:ext uri="{FF2B5EF4-FFF2-40B4-BE49-F238E27FC236}">
                  <a16:creationId xmlns:a16="http://schemas.microsoft.com/office/drawing/2014/main" id="{2E861B71-D480-4426-A148-00FE5CE36DB2}"/>
                </a:ext>
              </a:extLst>
            </p:cNvPr>
            <p:cNvSpPr>
              <a:spLocks noChangeShapeType="1"/>
            </p:cNvSpPr>
            <p:nvPr/>
          </p:nvSpPr>
          <p:spPr bwMode="auto">
            <a:xfrm>
              <a:off x="2584" y="2896"/>
              <a:ext cx="0" cy="100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13" name="Freeform 8">
              <a:extLst>
                <a:ext uri="{FF2B5EF4-FFF2-40B4-BE49-F238E27FC236}">
                  <a16:creationId xmlns:a16="http://schemas.microsoft.com/office/drawing/2014/main" id="{9DE2B018-84CA-4847-B00E-F813FB081FDB}"/>
                </a:ext>
              </a:extLst>
            </p:cNvPr>
            <p:cNvSpPr>
              <a:spLocks/>
            </p:cNvSpPr>
            <p:nvPr/>
          </p:nvSpPr>
          <p:spPr bwMode="auto">
            <a:xfrm>
              <a:off x="2112" y="2832"/>
              <a:ext cx="126" cy="1271"/>
            </a:xfrm>
            <a:custGeom>
              <a:avLst/>
              <a:gdLst>
                <a:gd name="T0" fmla="*/ 0 w 1139"/>
                <a:gd name="T1" fmla="*/ 8983 h 11438"/>
                <a:gd name="T2" fmla="*/ 0 w 1139"/>
                <a:gd name="T3" fmla="*/ 0 h 11438"/>
                <a:gd name="T4" fmla="*/ 1139 w 1139"/>
                <a:gd name="T5" fmla="*/ 2454 h 11438"/>
                <a:gd name="T6" fmla="*/ 1139 w 1139"/>
                <a:gd name="T7" fmla="*/ 11438 h 11438"/>
                <a:gd name="T8" fmla="*/ 0 w 1139"/>
                <a:gd name="T9" fmla="*/ 8983 h 11438"/>
                <a:gd name="T10" fmla="*/ 1 w 1139"/>
                <a:gd name="T11" fmla="*/ 8983 h 11438"/>
              </a:gdLst>
              <a:ahLst/>
              <a:cxnLst>
                <a:cxn ang="0">
                  <a:pos x="T0" y="T1"/>
                </a:cxn>
                <a:cxn ang="0">
                  <a:pos x="T2" y="T3"/>
                </a:cxn>
                <a:cxn ang="0">
                  <a:pos x="T4" y="T5"/>
                </a:cxn>
                <a:cxn ang="0">
                  <a:pos x="T6" y="T7"/>
                </a:cxn>
                <a:cxn ang="0">
                  <a:pos x="T8" y="T9"/>
                </a:cxn>
                <a:cxn ang="0">
                  <a:pos x="T10" y="T11"/>
                </a:cxn>
              </a:cxnLst>
              <a:rect l="0" t="0" r="r" b="b"/>
              <a:pathLst>
                <a:path w="1139" h="11438">
                  <a:moveTo>
                    <a:pt x="0" y="8983"/>
                  </a:moveTo>
                  <a:lnTo>
                    <a:pt x="0" y="0"/>
                  </a:lnTo>
                  <a:lnTo>
                    <a:pt x="1139" y="2454"/>
                  </a:lnTo>
                  <a:lnTo>
                    <a:pt x="1139" y="11438"/>
                  </a:lnTo>
                  <a:lnTo>
                    <a:pt x="0" y="8983"/>
                  </a:lnTo>
                  <a:lnTo>
                    <a:pt x="1" y="8983"/>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4" name="Freeform 9">
              <a:extLst>
                <a:ext uri="{FF2B5EF4-FFF2-40B4-BE49-F238E27FC236}">
                  <a16:creationId xmlns:a16="http://schemas.microsoft.com/office/drawing/2014/main" id="{0D7CA2BE-8FE2-4A02-BBE1-436C2633F591}"/>
                </a:ext>
              </a:extLst>
            </p:cNvPr>
            <p:cNvSpPr>
              <a:spLocks/>
            </p:cNvSpPr>
            <p:nvPr/>
          </p:nvSpPr>
          <p:spPr bwMode="auto">
            <a:xfrm>
              <a:off x="2112" y="2632"/>
              <a:ext cx="346" cy="1198"/>
            </a:xfrm>
            <a:custGeom>
              <a:avLst/>
              <a:gdLst>
                <a:gd name="T0" fmla="*/ 3111 w 3112"/>
                <a:gd name="T1" fmla="*/ 8984 h 10780"/>
                <a:gd name="T2" fmla="*/ 3111 w 3112"/>
                <a:gd name="T3" fmla="*/ 0 h 10780"/>
                <a:gd name="T4" fmla="*/ 0 w 3112"/>
                <a:gd name="T5" fmla="*/ 1797 h 10780"/>
                <a:gd name="T6" fmla="*/ 0 w 3112"/>
                <a:gd name="T7" fmla="*/ 10780 h 10780"/>
                <a:gd name="T8" fmla="*/ 3111 w 3112"/>
                <a:gd name="T9" fmla="*/ 8984 h 10780"/>
                <a:gd name="T10" fmla="*/ 3112 w 3112"/>
                <a:gd name="T11" fmla="*/ 8984 h 10780"/>
              </a:gdLst>
              <a:ahLst/>
              <a:cxnLst>
                <a:cxn ang="0">
                  <a:pos x="T0" y="T1"/>
                </a:cxn>
                <a:cxn ang="0">
                  <a:pos x="T2" y="T3"/>
                </a:cxn>
                <a:cxn ang="0">
                  <a:pos x="T4" y="T5"/>
                </a:cxn>
                <a:cxn ang="0">
                  <a:pos x="T6" y="T7"/>
                </a:cxn>
                <a:cxn ang="0">
                  <a:pos x="T8" y="T9"/>
                </a:cxn>
                <a:cxn ang="0">
                  <a:pos x="T10" y="T11"/>
                </a:cxn>
              </a:cxnLst>
              <a:rect l="0" t="0" r="r" b="b"/>
              <a:pathLst>
                <a:path w="3112" h="10780">
                  <a:moveTo>
                    <a:pt x="3111" y="8984"/>
                  </a:moveTo>
                  <a:lnTo>
                    <a:pt x="3111" y="0"/>
                  </a:lnTo>
                  <a:lnTo>
                    <a:pt x="0" y="1797"/>
                  </a:lnTo>
                  <a:lnTo>
                    <a:pt x="0" y="10780"/>
                  </a:lnTo>
                  <a:lnTo>
                    <a:pt x="3111" y="8984"/>
                  </a:lnTo>
                  <a:lnTo>
                    <a:pt x="3112" y="8984"/>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5" name="Freeform 10">
              <a:extLst>
                <a:ext uri="{FF2B5EF4-FFF2-40B4-BE49-F238E27FC236}">
                  <a16:creationId xmlns:a16="http://schemas.microsoft.com/office/drawing/2014/main" id="{F783A387-B446-4BDC-A8A5-000B9C1331EC}"/>
                </a:ext>
              </a:extLst>
            </p:cNvPr>
            <p:cNvSpPr>
              <a:spLocks/>
            </p:cNvSpPr>
            <p:nvPr/>
          </p:nvSpPr>
          <p:spPr bwMode="auto">
            <a:xfrm>
              <a:off x="2710" y="2978"/>
              <a:ext cx="346" cy="1198"/>
            </a:xfrm>
            <a:custGeom>
              <a:avLst/>
              <a:gdLst>
                <a:gd name="T0" fmla="*/ 0 w 3110"/>
                <a:gd name="T1" fmla="*/ 10781 h 10781"/>
                <a:gd name="T2" fmla="*/ 3110 w 3110"/>
                <a:gd name="T3" fmla="*/ 8984 h 10781"/>
                <a:gd name="T4" fmla="*/ 3110 w 3110"/>
                <a:gd name="T5" fmla="*/ 0 h 10781"/>
                <a:gd name="T6" fmla="*/ 0 w 3110"/>
                <a:gd name="T7" fmla="*/ 1797 h 10781"/>
                <a:gd name="T8" fmla="*/ 0 w 3110"/>
                <a:gd name="T9" fmla="*/ 10781 h 10781"/>
                <a:gd name="T10" fmla="*/ 1 w 3110"/>
                <a:gd name="T11" fmla="*/ 10781 h 10781"/>
              </a:gdLst>
              <a:ahLst/>
              <a:cxnLst>
                <a:cxn ang="0">
                  <a:pos x="T0" y="T1"/>
                </a:cxn>
                <a:cxn ang="0">
                  <a:pos x="T2" y="T3"/>
                </a:cxn>
                <a:cxn ang="0">
                  <a:pos x="T4" y="T5"/>
                </a:cxn>
                <a:cxn ang="0">
                  <a:pos x="T6" y="T7"/>
                </a:cxn>
                <a:cxn ang="0">
                  <a:pos x="T8" y="T9"/>
                </a:cxn>
                <a:cxn ang="0">
                  <a:pos x="T10" y="T11"/>
                </a:cxn>
              </a:cxnLst>
              <a:rect l="0" t="0" r="r" b="b"/>
              <a:pathLst>
                <a:path w="3110" h="10781">
                  <a:moveTo>
                    <a:pt x="0" y="10781"/>
                  </a:moveTo>
                  <a:lnTo>
                    <a:pt x="3110" y="8984"/>
                  </a:lnTo>
                  <a:lnTo>
                    <a:pt x="3110" y="0"/>
                  </a:lnTo>
                  <a:lnTo>
                    <a:pt x="0" y="1797"/>
                  </a:lnTo>
                  <a:lnTo>
                    <a:pt x="0" y="10781"/>
                  </a:lnTo>
                  <a:lnTo>
                    <a:pt x="1" y="10781"/>
                  </a:lnTo>
                </a:path>
              </a:pathLst>
            </a:custGeom>
            <a:solidFill>
              <a:srgbClr val="FF9966"/>
            </a:solidFill>
            <a:ln w="38100" cmpd="sng">
              <a:solidFill>
                <a:schemeClr val="tx1"/>
              </a:solidFill>
              <a:prstDash val="solid"/>
              <a:round/>
              <a:headEnd/>
              <a:tailEnd/>
            </a:ln>
          </p:spPr>
          <p:txBody>
            <a:bodyPr/>
            <a:lstStyle/>
            <a:p>
              <a:endParaRPr lang="en-IN"/>
            </a:p>
          </p:txBody>
        </p:sp>
        <p:sp>
          <p:nvSpPr>
            <p:cNvPr id="16" name="Freeform 11">
              <a:extLst>
                <a:ext uri="{FF2B5EF4-FFF2-40B4-BE49-F238E27FC236}">
                  <a16:creationId xmlns:a16="http://schemas.microsoft.com/office/drawing/2014/main" id="{FE648106-CFF3-4CFF-A385-6DD35C72A9E9}"/>
                </a:ext>
              </a:extLst>
            </p:cNvPr>
            <p:cNvSpPr>
              <a:spLocks/>
            </p:cNvSpPr>
            <p:nvPr/>
          </p:nvSpPr>
          <p:spPr bwMode="auto">
            <a:xfrm>
              <a:off x="2238" y="3104"/>
              <a:ext cx="472" cy="1072"/>
            </a:xfrm>
            <a:custGeom>
              <a:avLst/>
              <a:gdLst>
                <a:gd name="T0" fmla="*/ 0 w 4248"/>
                <a:gd name="T1" fmla="*/ 8984 h 9642"/>
                <a:gd name="T2" fmla="*/ 4248 w 4248"/>
                <a:gd name="T3" fmla="*/ 9642 h 9642"/>
                <a:gd name="T4" fmla="*/ 4248 w 4248"/>
                <a:gd name="T5" fmla="*/ 658 h 9642"/>
                <a:gd name="T6" fmla="*/ 0 w 4248"/>
                <a:gd name="T7" fmla="*/ 0 h 9642"/>
                <a:gd name="T8" fmla="*/ 0 w 4248"/>
                <a:gd name="T9" fmla="*/ 8984 h 9642"/>
                <a:gd name="T10" fmla="*/ 1 w 4248"/>
                <a:gd name="T11" fmla="*/ 8984 h 9642"/>
              </a:gdLst>
              <a:ahLst/>
              <a:cxnLst>
                <a:cxn ang="0">
                  <a:pos x="T0" y="T1"/>
                </a:cxn>
                <a:cxn ang="0">
                  <a:pos x="T2" y="T3"/>
                </a:cxn>
                <a:cxn ang="0">
                  <a:pos x="T4" y="T5"/>
                </a:cxn>
                <a:cxn ang="0">
                  <a:pos x="T6" y="T7"/>
                </a:cxn>
                <a:cxn ang="0">
                  <a:pos x="T8" y="T9"/>
                </a:cxn>
                <a:cxn ang="0">
                  <a:pos x="T10" y="T11"/>
                </a:cxn>
              </a:cxnLst>
              <a:rect l="0" t="0" r="r" b="b"/>
              <a:pathLst>
                <a:path w="4248" h="9642">
                  <a:moveTo>
                    <a:pt x="0" y="8984"/>
                  </a:moveTo>
                  <a:lnTo>
                    <a:pt x="4248" y="9642"/>
                  </a:lnTo>
                  <a:lnTo>
                    <a:pt x="4248" y="658"/>
                  </a:lnTo>
                  <a:lnTo>
                    <a:pt x="0" y="0"/>
                  </a:lnTo>
                  <a:lnTo>
                    <a:pt x="0" y="8984"/>
                  </a:lnTo>
                  <a:lnTo>
                    <a:pt x="1" y="8984"/>
                  </a:lnTo>
                </a:path>
              </a:pathLst>
            </a:custGeom>
            <a:solidFill>
              <a:srgbClr val="FF9966"/>
            </a:solidFill>
            <a:ln w="38100" cmpd="sng">
              <a:solidFill>
                <a:schemeClr val="tx1"/>
              </a:solidFill>
              <a:prstDash val="solid"/>
              <a:round/>
              <a:headEnd/>
              <a:tailEnd/>
            </a:ln>
          </p:spPr>
          <p:txBody>
            <a:bodyPr/>
            <a:lstStyle/>
            <a:p>
              <a:endParaRPr lang="en-IN"/>
            </a:p>
          </p:txBody>
        </p:sp>
        <p:sp>
          <p:nvSpPr>
            <p:cNvPr id="17" name="Freeform 12">
              <a:extLst>
                <a:ext uri="{FF2B5EF4-FFF2-40B4-BE49-F238E27FC236}">
                  <a16:creationId xmlns:a16="http://schemas.microsoft.com/office/drawing/2014/main" id="{1C57713B-E573-4CED-865F-405E9B6B90A6}"/>
                </a:ext>
              </a:extLst>
            </p:cNvPr>
            <p:cNvSpPr>
              <a:spLocks/>
            </p:cNvSpPr>
            <p:nvPr/>
          </p:nvSpPr>
          <p:spPr bwMode="auto">
            <a:xfrm>
              <a:off x="2112" y="2832"/>
              <a:ext cx="126" cy="1271"/>
            </a:xfrm>
            <a:custGeom>
              <a:avLst/>
              <a:gdLst>
                <a:gd name="T0" fmla="*/ 0 w 1139"/>
                <a:gd name="T1" fmla="*/ 8983 h 11438"/>
                <a:gd name="T2" fmla="*/ 0 w 1139"/>
                <a:gd name="T3" fmla="*/ 0 h 11438"/>
                <a:gd name="T4" fmla="*/ 1139 w 1139"/>
                <a:gd name="T5" fmla="*/ 2454 h 11438"/>
                <a:gd name="T6" fmla="*/ 1139 w 1139"/>
                <a:gd name="T7" fmla="*/ 11438 h 11438"/>
                <a:gd name="T8" fmla="*/ 0 w 1139"/>
                <a:gd name="T9" fmla="*/ 8983 h 11438"/>
                <a:gd name="T10" fmla="*/ 1 w 1139"/>
                <a:gd name="T11" fmla="*/ 8983 h 11438"/>
              </a:gdLst>
              <a:ahLst/>
              <a:cxnLst>
                <a:cxn ang="0">
                  <a:pos x="T0" y="T1"/>
                </a:cxn>
                <a:cxn ang="0">
                  <a:pos x="T2" y="T3"/>
                </a:cxn>
                <a:cxn ang="0">
                  <a:pos x="T4" y="T5"/>
                </a:cxn>
                <a:cxn ang="0">
                  <a:pos x="T6" y="T7"/>
                </a:cxn>
                <a:cxn ang="0">
                  <a:pos x="T8" y="T9"/>
                </a:cxn>
                <a:cxn ang="0">
                  <a:pos x="T10" y="T11"/>
                </a:cxn>
              </a:cxnLst>
              <a:rect l="0" t="0" r="r" b="b"/>
              <a:pathLst>
                <a:path w="1139" h="11438">
                  <a:moveTo>
                    <a:pt x="0" y="8983"/>
                  </a:moveTo>
                  <a:lnTo>
                    <a:pt x="0" y="0"/>
                  </a:lnTo>
                  <a:lnTo>
                    <a:pt x="1139" y="2454"/>
                  </a:lnTo>
                  <a:lnTo>
                    <a:pt x="1139" y="11438"/>
                  </a:lnTo>
                  <a:lnTo>
                    <a:pt x="0" y="8983"/>
                  </a:lnTo>
                  <a:lnTo>
                    <a:pt x="1" y="8983"/>
                  </a:lnTo>
                </a:path>
              </a:pathLst>
            </a:custGeom>
            <a:solidFill>
              <a:srgbClr val="FF9966"/>
            </a:solidFill>
            <a:ln w="38100" cmpd="sng">
              <a:solidFill>
                <a:schemeClr val="tx1"/>
              </a:solidFill>
              <a:prstDash val="solid"/>
              <a:round/>
              <a:headEnd/>
              <a:tailEnd/>
            </a:ln>
          </p:spPr>
          <p:txBody>
            <a:bodyPr/>
            <a:lstStyle/>
            <a:p>
              <a:endParaRPr lang="en-IN"/>
            </a:p>
          </p:txBody>
        </p:sp>
        <p:sp>
          <p:nvSpPr>
            <p:cNvPr id="18" name="Freeform 13">
              <a:extLst>
                <a:ext uri="{FF2B5EF4-FFF2-40B4-BE49-F238E27FC236}">
                  <a16:creationId xmlns:a16="http://schemas.microsoft.com/office/drawing/2014/main" id="{ABED937B-4865-459D-8086-C21E6CAF9F6B}"/>
                </a:ext>
              </a:extLst>
            </p:cNvPr>
            <p:cNvSpPr>
              <a:spLocks/>
            </p:cNvSpPr>
            <p:nvPr/>
          </p:nvSpPr>
          <p:spPr bwMode="auto">
            <a:xfrm>
              <a:off x="2112" y="2632"/>
              <a:ext cx="944" cy="545"/>
            </a:xfrm>
            <a:custGeom>
              <a:avLst/>
              <a:gdLst>
                <a:gd name="T0" fmla="*/ 5387 w 8497"/>
                <a:gd name="T1" fmla="*/ 4909 h 4909"/>
                <a:gd name="T2" fmla="*/ 8497 w 8497"/>
                <a:gd name="T3" fmla="*/ 3112 h 4909"/>
                <a:gd name="T4" fmla="*/ 7358 w 8497"/>
                <a:gd name="T5" fmla="*/ 658 h 4909"/>
                <a:gd name="T6" fmla="*/ 3111 w 8497"/>
                <a:gd name="T7" fmla="*/ 0 h 4909"/>
                <a:gd name="T8" fmla="*/ 0 w 8497"/>
                <a:gd name="T9" fmla="*/ 1797 h 4909"/>
                <a:gd name="T10" fmla="*/ 1139 w 8497"/>
                <a:gd name="T11" fmla="*/ 4251 h 4909"/>
                <a:gd name="T12" fmla="*/ 5387 w 8497"/>
                <a:gd name="T13" fmla="*/ 4909 h 4909"/>
                <a:gd name="T14" fmla="*/ 5388 w 8497"/>
                <a:gd name="T15" fmla="*/ 4909 h 49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97" h="4909">
                  <a:moveTo>
                    <a:pt x="5387" y="4909"/>
                  </a:moveTo>
                  <a:lnTo>
                    <a:pt x="8497" y="3112"/>
                  </a:lnTo>
                  <a:lnTo>
                    <a:pt x="7358" y="658"/>
                  </a:lnTo>
                  <a:lnTo>
                    <a:pt x="3111" y="0"/>
                  </a:lnTo>
                  <a:lnTo>
                    <a:pt x="0" y="1797"/>
                  </a:lnTo>
                  <a:lnTo>
                    <a:pt x="1139" y="4251"/>
                  </a:lnTo>
                  <a:lnTo>
                    <a:pt x="5387" y="4909"/>
                  </a:lnTo>
                  <a:lnTo>
                    <a:pt x="5388" y="4909"/>
                  </a:lnTo>
                </a:path>
              </a:pathLst>
            </a:custGeom>
            <a:solidFill>
              <a:srgbClr val="FF9966"/>
            </a:solidFill>
            <a:ln w="38100" cmpd="sng">
              <a:solidFill>
                <a:schemeClr val="tx1"/>
              </a:solidFill>
              <a:prstDash val="solid"/>
              <a:round/>
              <a:headEnd/>
              <a:tailEnd/>
            </a:ln>
          </p:spPr>
          <p:txBody>
            <a:bodyPr/>
            <a:lstStyle/>
            <a:p>
              <a:endParaRPr lang="en-IN"/>
            </a:p>
          </p:txBody>
        </p:sp>
        <p:sp>
          <p:nvSpPr>
            <p:cNvPr id="19" name="Freeform 14">
              <a:extLst>
                <a:ext uri="{FF2B5EF4-FFF2-40B4-BE49-F238E27FC236}">
                  <a16:creationId xmlns:a16="http://schemas.microsoft.com/office/drawing/2014/main" id="{7C5D9FB6-FDB2-44D7-85E9-6B132BBE4578}"/>
                </a:ext>
              </a:extLst>
            </p:cNvPr>
            <p:cNvSpPr>
              <a:spLocks/>
            </p:cNvSpPr>
            <p:nvPr/>
          </p:nvSpPr>
          <p:spPr bwMode="auto">
            <a:xfrm>
              <a:off x="2112" y="3630"/>
              <a:ext cx="944" cy="546"/>
            </a:xfrm>
            <a:custGeom>
              <a:avLst/>
              <a:gdLst>
                <a:gd name="T0" fmla="*/ 5387 w 8497"/>
                <a:gd name="T1" fmla="*/ 4909 h 4909"/>
                <a:gd name="T2" fmla="*/ 8497 w 8497"/>
                <a:gd name="T3" fmla="*/ 3112 h 4909"/>
                <a:gd name="T4" fmla="*/ 7358 w 8497"/>
                <a:gd name="T5" fmla="*/ 658 h 4909"/>
                <a:gd name="T6" fmla="*/ 3111 w 8497"/>
                <a:gd name="T7" fmla="*/ 0 h 4909"/>
                <a:gd name="T8" fmla="*/ 0 w 8497"/>
                <a:gd name="T9" fmla="*/ 1796 h 4909"/>
                <a:gd name="T10" fmla="*/ 1139 w 8497"/>
                <a:gd name="T11" fmla="*/ 4251 h 4909"/>
                <a:gd name="T12" fmla="*/ 5387 w 8497"/>
                <a:gd name="T13" fmla="*/ 4909 h 4909"/>
                <a:gd name="T14" fmla="*/ 5388 w 8497"/>
                <a:gd name="T15" fmla="*/ 4909 h 49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97" h="4909">
                  <a:moveTo>
                    <a:pt x="5387" y="4909"/>
                  </a:moveTo>
                  <a:lnTo>
                    <a:pt x="8497" y="3112"/>
                  </a:lnTo>
                  <a:lnTo>
                    <a:pt x="7358" y="658"/>
                  </a:lnTo>
                  <a:lnTo>
                    <a:pt x="3111" y="0"/>
                  </a:lnTo>
                  <a:lnTo>
                    <a:pt x="0" y="1796"/>
                  </a:lnTo>
                  <a:lnTo>
                    <a:pt x="1139" y="4251"/>
                  </a:lnTo>
                  <a:lnTo>
                    <a:pt x="5387" y="4909"/>
                  </a:lnTo>
                  <a:lnTo>
                    <a:pt x="5388" y="4909"/>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 name="Freeform 15">
              <a:extLst>
                <a:ext uri="{FF2B5EF4-FFF2-40B4-BE49-F238E27FC236}">
                  <a16:creationId xmlns:a16="http://schemas.microsoft.com/office/drawing/2014/main" id="{2F0D914E-F9F0-498A-A4B7-5B8A22BD41C2}"/>
                </a:ext>
              </a:extLst>
            </p:cNvPr>
            <p:cNvSpPr>
              <a:spLocks/>
            </p:cNvSpPr>
            <p:nvPr/>
          </p:nvSpPr>
          <p:spPr bwMode="auto">
            <a:xfrm>
              <a:off x="2556" y="3887"/>
              <a:ext cx="56" cy="32"/>
            </a:xfrm>
            <a:custGeom>
              <a:avLst/>
              <a:gdLst>
                <a:gd name="T0" fmla="*/ 429 w 496"/>
                <a:gd name="T1" fmla="*/ 38 h 287"/>
                <a:gd name="T2" fmla="*/ 314 w 496"/>
                <a:gd name="T3" fmla="*/ 0 h 287"/>
                <a:gd name="T4" fmla="*/ 181 w 496"/>
                <a:gd name="T5" fmla="*/ 0 h 287"/>
                <a:gd name="T6" fmla="*/ 66 w 496"/>
                <a:gd name="T7" fmla="*/ 38 h 287"/>
                <a:gd name="T8" fmla="*/ 0 w 496"/>
                <a:gd name="T9" fmla="*/ 105 h 287"/>
                <a:gd name="T10" fmla="*/ 0 w 496"/>
                <a:gd name="T11" fmla="*/ 182 h 287"/>
                <a:gd name="T12" fmla="*/ 66 w 496"/>
                <a:gd name="T13" fmla="*/ 248 h 287"/>
                <a:gd name="T14" fmla="*/ 181 w 496"/>
                <a:gd name="T15" fmla="*/ 287 h 287"/>
                <a:gd name="T16" fmla="*/ 314 w 496"/>
                <a:gd name="T17" fmla="*/ 287 h 287"/>
                <a:gd name="T18" fmla="*/ 429 w 496"/>
                <a:gd name="T19" fmla="*/ 248 h 287"/>
                <a:gd name="T20" fmla="*/ 496 w 496"/>
                <a:gd name="T21" fmla="*/ 182 h 287"/>
                <a:gd name="T22" fmla="*/ 496 w 496"/>
                <a:gd name="T23" fmla="*/ 105 h 287"/>
                <a:gd name="T24" fmla="*/ 429 w 496"/>
                <a:gd name="T25" fmla="*/ 38 h 287"/>
                <a:gd name="T26" fmla="*/ 430 w 496"/>
                <a:gd name="T27" fmla="*/ 38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6" h="287">
                  <a:moveTo>
                    <a:pt x="429" y="38"/>
                  </a:moveTo>
                  <a:lnTo>
                    <a:pt x="314" y="0"/>
                  </a:lnTo>
                  <a:lnTo>
                    <a:pt x="181" y="0"/>
                  </a:lnTo>
                  <a:lnTo>
                    <a:pt x="66" y="38"/>
                  </a:lnTo>
                  <a:lnTo>
                    <a:pt x="0" y="105"/>
                  </a:lnTo>
                  <a:lnTo>
                    <a:pt x="0" y="182"/>
                  </a:lnTo>
                  <a:lnTo>
                    <a:pt x="66" y="248"/>
                  </a:lnTo>
                  <a:lnTo>
                    <a:pt x="181" y="287"/>
                  </a:lnTo>
                  <a:lnTo>
                    <a:pt x="314" y="287"/>
                  </a:lnTo>
                  <a:lnTo>
                    <a:pt x="429" y="248"/>
                  </a:lnTo>
                  <a:lnTo>
                    <a:pt x="496" y="182"/>
                  </a:lnTo>
                  <a:lnTo>
                    <a:pt x="496" y="105"/>
                  </a:lnTo>
                  <a:lnTo>
                    <a:pt x="429" y="38"/>
                  </a:lnTo>
                  <a:lnTo>
                    <a:pt x="430" y="38"/>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1" name="Line 16">
              <a:extLst>
                <a:ext uri="{FF2B5EF4-FFF2-40B4-BE49-F238E27FC236}">
                  <a16:creationId xmlns:a16="http://schemas.microsoft.com/office/drawing/2014/main" id="{17820AE8-1255-4C9B-A58F-6F53844C15F8}"/>
                </a:ext>
              </a:extLst>
            </p:cNvPr>
            <p:cNvSpPr>
              <a:spLocks noChangeShapeType="1"/>
            </p:cNvSpPr>
            <p:nvPr/>
          </p:nvSpPr>
          <p:spPr bwMode="auto">
            <a:xfrm>
              <a:off x="2920" y="2696"/>
              <a:ext cx="0" cy="100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2" name="Line 17">
              <a:extLst>
                <a:ext uri="{FF2B5EF4-FFF2-40B4-BE49-F238E27FC236}">
                  <a16:creationId xmlns:a16="http://schemas.microsoft.com/office/drawing/2014/main" id="{657B1708-21BA-4305-BC16-8A2AC68B46F8}"/>
                </a:ext>
              </a:extLst>
            </p:cNvPr>
            <p:cNvSpPr>
              <a:spLocks noChangeShapeType="1"/>
            </p:cNvSpPr>
            <p:nvPr/>
          </p:nvSpPr>
          <p:spPr bwMode="auto">
            <a:xfrm>
              <a:off x="2464" y="2640"/>
              <a:ext cx="0" cy="100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3" name="Freeform 18">
              <a:extLst>
                <a:ext uri="{FF2B5EF4-FFF2-40B4-BE49-F238E27FC236}">
                  <a16:creationId xmlns:a16="http://schemas.microsoft.com/office/drawing/2014/main" id="{41959979-1F38-450A-921F-172FF61ACFF8}"/>
                </a:ext>
              </a:extLst>
            </p:cNvPr>
            <p:cNvSpPr>
              <a:spLocks/>
            </p:cNvSpPr>
            <p:nvPr/>
          </p:nvSpPr>
          <p:spPr bwMode="auto">
            <a:xfrm>
              <a:off x="2556" y="2889"/>
              <a:ext cx="56" cy="32"/>
            </a:xfrm>
            <a:custGeom>
              <a:avLst/>
              <a:gdLst>
                <a:gd name="T0" fmla="*/ 429 w 496"/>
                <a:gd name="T1" fmla="*/ 39 h 287"/>
                <a:gd name="T2" fmla="*/ 314 w 496"/>
                <a:gd name="T3" fmla="*/ 0 h 287"/>
                <a:gd name="T4" fmla="*/ 181 w 496"/>
                <a:gd name="T5" fmla="*/ 0 h 287"/>
                <a:gd name="T6" fmla="*/ 66 w 496"/>
                <a:gd name="T7" fmla="*/ 39 h 287"/>
                <a:gd name="T8" fmla="*/ 0 w 496"/>
                <a:gd name="T9" fmla="*/ 105 h 287"/>
                <a:gd name="T10" fmla="*/ 0 w 496"/>
                <a:gd name="T11" fmla="*/ 182 h 287"/>
                <a:gd name="T12" fmla="*/ 66 w 496"/>
                <a:gd name="T13" fmla="*/ 248 h 287"/>
                <a:gd name="T14" fmla="*/ 181 w 496"/>
                <a:gd name="T15" fmla="*/ 287 h 287"/>
                <a:gd name="T16" fmla="*/ 314 w 496"/>
                <a:gd name="T17" fmla="*/ 287 h 287"/>
                <a:gd name="T18" fmla="*/ 429 w 496"/>
                <a:gd name="T19" fmla="*/ 248 h 287"/>
                <a:gd name="T20" fmla="*/ 496 w 496"/>
                <a:gd name="T21" fmla="*/ 182 h 287"/>
                <a:gd name="T22" fmla="*/ 496 w 496"/>
                <a:gd name="T23" fmla="*/ 105 h 287"/>
                <a:gd name="T24" fmla="*/ 429 w 496"/>
                <a:gd name="T25" fmla="*/ 39 h 287"/>
                <a:gd name="T26" fmla="*/ 430 w 496"/>
                <a:gd name="T27" fmla="*/ 3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6" h="287">
                  <a:moveTo>
                    <a:pt x="429" y="39"/>
                  </a:moveTo>
                  <a:lnTo>
                    <a:pt x="314" y="0"/>
                  </a:lnTo>
                  <a:lnTo>
                    <a:pt x="181" y="0"/>
                  </a:lnTo>
                  <a:lnTo>
                    <a:pt x="66" y="39"/>
                  </a:lnTo>
                  <a:lnTo>
                    <a:pt x="0" y="105"/>
                  </a:lnTo>
                  <a:lnTo>
                    <a:pt x="0" y="182"/>
                  </a:lnTo>
                  <a:lnTo>
                    <a:pt x="66" y="248"/>
                  </a:lnTo>
                  <a:lnTo>
                    <a:pt x="181" y="287"/>
                  </a:lnTo>
                  <a:lnTo>
                    <a:pt x="314" y="287"/>
                  </a:lnTo>
                  <a:lnTo>
                    <a:pt x="429" y="248"/>
                  </a:lnTo>
                  <a:lnTo>
                    <a:pt x="496" y="182"/>
                  </a:lnTo>
                  <a:lnTo>
                    <a:pt x="496" y="105"/>
                  </a:lnTo>
                  <a:lnTo>
                    <a:pt x="429" y="39"/>
                  </a:lnTo>
                  <a:lnTo>
                    <a:pt x="430" y="39"/>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4" name="Line 19">
              <a:extLst>
                <a:ext uri="{FF2B5EF4-FFF2-40B4-BE49-F238E27FC236}">
                  <a16:creationId xmlns:a16="http://schemas.microsoft.com/office/drawing/2014/main" id="{1DC1B3FF-4525-4F24-A50A-A26EF177E5A6}"/>
                </a:ext>
              </a:extLst>
            </p:cNvPr>
            <p:cNvSpPr>
              <a:spLocks noChangeShapeType="1"/>
            </p:cNvSpPr>
            <p:nvPr/>
          </p:nvSpPr>
          <p:spPr bwMode="auto">
            <a:xfrm>
              <a:off x="2576" y="2736"/>
              <a:ext cx="0" cy="1296"/>
            </a:xfrm>
            <a:prstGeom prst="line">
              <a:avLst/>
            </a:prstGeom>
            <a:noFill/>
            <a:ln w="38100">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25" name="Group 20">
            <a:extLst>
              <a:ext uri="{FF2B5EF4-FFF2-40B4-BE49-F238E27FC236}">
                <a16:creationId xmlns:a16="http://schemas.microsoft.com/office/drawing/2014/main" id="{4EB0C3CD-3B6E-42E3-956E-A413091F9192}"/>
              </a:ext>
            </a:extLst>
          </p:cNvPr>
          <p:cNvGrpSpPr>
            <a:grpSpLocks/>
          </p:cNvGrpSpPr>
          <p:nvPr/>
        </p:nvGrpSpPr>
        <p:grpSpPr bwMode="auto">
          <a:xfrm>
            <a:off x="6084886" y="1113961"/>
            <a:ext cx="1527175" cy="2473325"/>
            <a:chOff x="2160" y="506"/>
            <a:chExt cx="962" cy="1558"/>
          </a:xfrm>
        </p:grpSpPr>
        <p:sp>
          <p:nvSpPr>
            <p:cNvPr id="26" name="Freeform 21">
              <a:extLst>
                <a:ext uri="{FF2B5EF4-FFF2-40B4-BE49-F238E27FC236}">
                  <a16:creationId xmlns:a16="http://schemas.microsoft.com/office/drawing/2014/main" id="{4317A87B-2AF0-422E-9DC2-3663934E6E0E}"/>
                </a:ext>
              </a:extLst>
            </p:cNvPr>
            <p:cNvSpPr>
              <a:spLocks/>
            </p:cNvSpPr>
            <p:nvPr/>
          </p:nvSpPr>
          <p:spPr bwMode="auto">
            <a:xfrm>
              <a:off x="2692" y="819"/>
              <a:ext cx="421" cy="1218"/>
            </a:xfrm>
            <a:custGeom>
              <a:avLst/>
              <a:gdLst>
                <a:gd name="T0" fmla="*/ 0 w 3795"/>
                <a:gd name="T1" fmla="*/ 10960 h 10960"/>
                <a:gd name="T2" fmla="*/ 3795 w 3795"/>
                <a:gd name="T3" fmla="*/ 8768 h 10960"/>
                <a:gd name="T4" fmla="*/ 3795 w 3795"/>
                <a:gd name="T5" fmla="*/ 0 h 10960"/>
                <a:gd name="T6" fmla="*/ 0 w 3795"/>
                <a:gd name="T7" fmla="*/ 2192 h 10960"/>
                <a:gd name="T8" fmla="*/ 0 w 3795"/>
                <a:gd name="T9" fmla="*/ 10960 h 10960"/>
                <a:gd name="T10" fmla="*/ 1 w 3795"/>
                <a:gd name="T11" fmla="*/ 10960 h 10960"/>
              </a:gdLst>
              <a:ahLst/>
              <a:cxnLst>
                <a:cxn ang="0">
                  <a:pos x="T0" y="T1"/>
                </a:cxn>
                <a:cxn ang="0">
                  <a:pos x="T2" y="T3"/>
                </a:cxn>
                <a:cxn ang="0">
                  <a:pos x="T4" y="T5"/>
                </a:cxn>
                <a:cxn ang="0">
                  <a:pos x="T6" y="T7"/>
                </a:cxn>
                <a:cxn ang="0">
                  <a:pos x="T8" y="T9"/>
                </a:cxn>
                <a:cxn ang="0">
                  <a:pos x="T10" y="T11"/>
                </a:cxn>
              </a:cxnLst>
              <a:rect l="0" t="0" r="r" b="b"/>
              <a:pathLst>
                <a:path w="3795" h="10960">
                  <a:moveTo>
                    <a:pt x="0" y="10960"/>
                  </a:moveTo>
                  <a:lnTo>
                    <a:pt x="3795" y="8768"/>
                  </a:lnTo>
                  <a:lnTo>
                    <a:pt x="3795" y="0"/>
                  </a:lnTo>
                  <a:lnTo>
                    <a:pt x="0" y="2192"/>
                  </a:lnTo>
                  <a:lnTo>
                    <a:pt x="0" y="10960"/>
                  </a:lnTo>
                  <a:lnTo>
                    <a:pt x="1" y="10960"/>
                  </a:lnTo>
                </a:path>
              </a:pathLst>
            </a:custGeom>
            <a:solidFill>
              <a:srgbClr val="FF9966"/>
            </a:solidFill>
            <a:ln w="38100" cmpd="sng">
              <a:solidFill>
                <a:schemeClr val="tx1"/>
              </a:solidFill>
              <a:prstDash val="solid"/>
              <a:round/>
              <a:headEnd/>
              <a:tailEnd/>
            </a:ln>
          </p:spPr>
          <p:txBody>
            <a:bodyPr/>
            <a:lstStyle/>
            <a:p>
              <a:endParaRPr lang="en-IN"/>
            </a:p>
          </p:txBody>
        </p:sp>
        <p:sp>
          <p:nvSpPr>
            <p:cNvPr id="27" name="Freeform 22">
              <a:extLst>
                <a:ext uri="{FF2B5EF4-FFF2-40B4-BE49-F238E27FC236}">
                  <a16:creationId xmlns:a16="http://schemas.microsoft.com/office/drawing/2014/main" id="{DEAEB9E4-604E-4D45-864F-9AE71FA5DBE9}"/>
                </a:ext>
              </a:extLst>
            </p:cNvPr>
            <p:cNvSpPr>
              <a:spLocks/>
            </p:cNvSpPr>
            <p:nvPr/>
          </p:nvSpPr>
          <p:spPr bwMode="auto">
            <a:xfrm>
              <a:off x="2160" y="906"/>
              <a:ext cx="532" cy="1131"/>
            </a:xfrm>
            <a:custGeom>
              <a:avLst/>
              <a:gdLst>
                <a:gd name="T0" fmla="*/ 0 w 4781"/>
                <a:gd name="T1" fmla="*/ 8769 h 10176"/>
                <a:gd name="T2" fmla="*/ 4780 w 4781"/>
                <a:gd name="T3" fmla="*/ 10176 h 10176"/>
                <a:gd name="T4" fmla="*/ 4780 w 4781"/>
                <a:gd name="T5" fmla="*/ 1408 h 10176"/>
                <a:gd name="T6" fmla="*/ 0 w 4781"/>
                <a:gd name="T7" fmla="*/ 0 h 10176"/>
                <a:gd name="T8" fmla="*/ 0 w 4781"/>
                <a:gd name="T9" fmla="*/ 8769 h 10176"/>
                <a:gd name="T10" fmla="*/ 4780 w 4781"/>
                <a:gd name="T11" fmla="*/ 10176 h 10176"/>
                <a:gd name="T12" fmla="*/ 4781 w 4781"/>
                <a:gd name="T13" fmla="*/ 10176 h 10176"/>
              </a:gdLst>
              <a:ahLst/>
              <a:cxnLst>
                <a:cxn ang="0">
                  <a:pos x="T0" y="T1"/>
                </a:cxn>
                <a:cxn ang="0">
                  <a:pos x="T2" y="T3"/>
                </a:cxn>
                <a:cxn ang="0">
                  <a:pos x="T4" y="T5"/>
                </a:cxn>
                <a:cxn ang="0">
                  <a:pos x="T6" y="T7"/>
                </a:cxn>
                <a:cxn ang="0">
                  <a:pos x="T8" y="T9"/>
                </a:cxn>
                <a:cxn ang="0">
                  <a:pos x="T10" y="T11"/>
                </a:cxn>
                <a:cxn ang="0">
                  <a:pos x="T12" y="T13"/>
                </a:cxn>
              </a:cxnLst>
              <a:rect l="0" t="0" r="r" b="b"/>
              <a:pathLst>
                <a:path w="4781" h="10176">
                  <a:moveTo>
                    <a:pt x="0" y="8769"/>
                  </a:moveTo>
                  <a:lnTo>
                    <a:pt x="4780" y="10176"/>
                  </a:lnTo>
                  <a:lnTo>
                    <a:pt x="4780" y="1408"/>
                  </a:lnTo>
                  <a:lnTo>
                    <a:pt x="0" y="0"/>
                  </a:lnTo>
                  <a:lnTo>
                    <a:pt x="0" y="8769"/>
                  </a:lnTo>
                  <a:lnTo>
                    <a:pt x="4780" y="10176"/>
                  </a:lnTo>
                  <a:lnTo>
                    <a:pt x="4781" y="10176"/>
                  </a:lnTo>
                </a:path>
              </a:pathLst>
            </a:custGeom>
            <a:solidFill>
              <a:srgbClr val="FF9966"/>
            </a:solidFill>
            <a:ln w="38100" cmpd="sng">
              <a:solidFill>
                <a:schemeClr val="tx1"/>
              </a:solidFill>
              <a:prstDash val="solid"/>
              <a:round/>
              <a:headEnd/>
              <a:tailEnd/>
            </a:ln>
          </p:spPr>
          <p:txBody>
            <a:bodyPr/>
            <a:lstStyle/>
            <a:p>
              <a:endParaRPr lang="en-IN"/>
            </a:p>
          </p:txBody>
        </p:sp>
        <p:sp>
          <p:nvSpPr>
            <p:cNvPr id="28" name="Freeform 23">
              <a:extLst>
                <a:ext uri="{FF2B5EF4-FFF2-40B4-BE49-F238E27FC236}">
                  <a16:creationId xmlns:a16="http://schemas.microsoft.com/office/drawing/2014/main" id="{713D311C-2EA9-4C70-8CD0-C1AA2C53FA03}"/>
                </a:ext>
              </a:extLst>
            </p:cNvPr>
            <p:cNvSpPr>
              <a:spLocks/>
            </p:cNvSpPr>
            <p:nvPr/>
          </p:nvSpPr>
          <p:spPr bwMode="auto">
            <a:xfrm>
              <a:off x="2160" y="506"/>
              <a:ext cx="953" cy="551"/>
            </a:xfrm>
            <a:custGeom>
              <a:avLst/>
              <a:gdLst>
                <a:gd name="T0" fmla="*/ 4780 w 8575"/>
                <a:gd name="T1" fmla="*/ 4954 h 4954"/>
                <a:gd name="T2" fmla="*/ 8575 w 8575"/>
                <a:gd name="T3" fmla="*/ 2762 h 4954"/>
                <a:gd name="T4" fmla="*/ 6138 w 8575"/>
                <a:gd name="T5" fmla="*/ 0 h 4954"/>
                <a:gd name="T6" fmla="*/ 839 w 8575"/>
                <a:gd name="T7" fmla="*/ 484 h 4954"/>
                <a:gd name="T8" fmla="*/ 0 w 8575"/>
                <a:gd name="T9" fmla="*/ 3546 h 4954"/>
                <a:gd name="T10" fmla="*/ 4780 w 8575"/>
                <a:gd name="T11" fmla="*/ 4954 h 4954"/>
                <a:gd name="T12" fmla="*/ 4781 w 8575"/>
                <a:gd name="T13" fmla="*/ 4954 h 4954"/>
              </a:gdLst>
              <a:ahLst/>
              <a:cxnLst>
                <a:cxn ang="0">
                  <a:pos x="T0" y="T1"/>
                </a:cxn>
                <a:cxn ang="0">
                  <a:pos x="T2" y="T3"/>
                </a:cxn>
                <a:cxn ang="0">
                  <a:pos x="T4" y="T5"/>
                </a:cxn>
                <a:cxn ang="0">
                  <a:pos x="T6" y="T7"/>
                </a:cxn>
                <a:cxn ang="0">
                  <a:pos x="T8" y="T9"/>
                </a:cxn>
                <a:cxn ang="0">
                  <a:pos x="T10" y="T11"/>
                </a:cxn>
                <a:cxn ang="0">
                  <a:pos x="T12" y="T13"/>
                </a:cxn>
              </a:cxnLst>
              <a:rect l="0" t="0" r="r" b="b"/>
              <a:pathLst>
                <a:path w="8575" h="4954">
                  <a:moveTo>
                    <a:pt x="4780" y="4954"/>
                  </a:moveTo>
                  <a:lnTo>
                    <a:pt x="8575" y="2762"/>
                  </a:lnTo>
                  <a:lnTo>
                    <a:pt x="6138" y="0"/>
                  </a:lnTo>
                  <a:lnTo>
                    <a:pt x="839" y="484"/>
                  </a:lnTo>
                  <a:lnTo>
                    <a:pt x="0" y="3546"/>
                  </a:lnTo>
                  <a:lnTo>
                    <a:pt x="4780" y="4954"/>
                  </a:lnTo>
                  <a:lnTo>
                    <a:pt x="4781" y="4954"/>
                  </a:lnTo>
                </a:path>
              </a:pathLst>
            </a:custGeom>
            <a:solidFill>
              <a:srgbClr val="FF9966"/>
            </a:solidFill>
            <a:ln w="38100" cmpd="sng">
              <a:solidFill>
                <a:schemeClr val="tx1"/>
              </a:solidFill>
              <a:prstDash val="solid"/>
              <a:round/>
              <a:headEnd/>
              <a:tailEnd/>
            </a:ln>
          </p:spPr>
          <p:txBody>
            <a:bodyPr/>
            <a:lstStyle/>
            <a:p>
              <a:endParaRPr lang="en-IN"/>
            </a:p>
          </p:txBody>
        </p:sp>
        <p:sp>
          <p:nvSpPr>
            <p:cNvPr id="29" name="Line 24">
              <a:extLst>
                <a:ext uri="{FF2B5EF4-FFF2-40B4-BE49-F238E27FC236}">
                  <a16:creationId xmlns:a16="http://schemas.microsoft.com/office/drawing/2014/main" id="{EC68E034-CEAB-41DE-BDA7-ACA90ED02EE8}"/>
                </a:ext>
              </a:extLst>
            </p:cNvPr>
            <p:cNvSpPr>
              <a:spLocks noChangeShapeType="1"/>
            </p:cNvSpPr>
            <p:nvPr/>
          </p:nvSpPr>
          <p:spPr bwMode="auto">
            <a:xfrm>
              <a:off x="2610" y="672"/>
              <a:ext cx="0" cy="1184"/>
            </a:xfrm>
            <a:prstGeom prst="line">
              <a:avLst/>
            </a:prstGeom>
            <a:noFill/>
            <a:ln w="38100">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0" name="Freeform 25">
              <a:extLst>
                <a:ext uri="{FF2B5EF4-FFF2-40B4-BE49-F238E27FC236}">
                  <a16:creationId xmlns:a16="http://schemas.microsoft.com/office/drawing/2014/main" id="{FA47196E-FC9E-4D9D-A546-653B7187ADD3}"/>
                </a:ext>
              </a:extLst>
            </p:cNvPr>
            <p:cNvSpPr>
              <a:spLocks/>
            </p:cNvSpPr>
            <p:nvPr/>
          </p:nvSpPr>
          <p:spPr bwMode="auto">
            <a:xfrm>
              <a:off x="2160" y="1487"/>
              <a:ext cx="953" cy="550"/>
            </a:xfrm>
            <a:custGeom>
              <a:avLst/>
              <a:gdLst>
                <a:gd name="T0" fmla="*/ 4780 w 8575"/>
                <a:gd name="T1" fmla="*/ 4954 h 4954"/>
                <a:gd name="T2" fmla="*/ 8575 w 8575"/>
                <a:gd name="T3" fmla="*/ 2762 h 4954"/>
                <a:gd name="T4" fmla="*/ 6138 w 8575"/>
                <a:gd name="T5" fmla="*/ 0 h 4954"/>
                <a:gd name="T6" fmla="*/ 839 w 8575"/>
                <a:gd name="T7" fmla="*/ 485 h 4954"/>
                <a:gd name="T8" fmla="*/ 0 w 8575"/>
                <a:gd name="T9" fmla="*/ 3547 h 4954"/>
                <a:gd name="T10" fmla="*/ 4780 w 8575"/>
                <a:gd name="T11" fmla="*/ 4954 h 4954"/>
                <a:gd name="T12" fmla="*/ 4781 w 8575"/>
                <a:gd name="T13" fmla="*/ 4954 h 4954"/>
              </a:gdLst>
              <a:ahLst/>
              <a:cxnLst>
                <a:cxn ang="0">
                  <a:pos x="T0" y="T1"/>
                </a:cxn>
                <a:cxn ang="0">
                  <a:pos x="T2" y="T3"/>
                </a:cxn>
                <a:cxn ang="0">
                  <a:pos x="T4" y="T5"/>
                </a:cxn>
                <a:cxn ang="0">
                  <a:pos x="T6" y="T7"/>
                </a:cxn>
                <a:cxn ang="0">
                  <a:pos x="T8" y="T9"/>
                </a:cxn>
                <a:cxn ang="0">
                  <a:pos x="T10" y="T11"/>
                </a:cxn>
                <a:cxn ang="0">
                  <a:pos x="T12" y="T13"/>
                </a:cxn>
              </a:cxnLst>
              <a:rect l="0" t="0" r="r" b="b"/>
              <a:pathLst>
                <a:path w="8575" h="4954">
                  <a:moveTo>
                    <a:pt x="4780" y="4954"/>
                  </a:moveTo>
                  <a:lnTo>
                    <a:pt x="8575" y="2762"/>
                  </a:lnTo>
                  <a:lnTo>
                    <a:pt x="6138" y="0"/>
                  </a:lnTo>
                  <a:lnTo>
                    <a:pt x="839" y="485"/>
                  </a:lnTo>
                  <a:lnTo>
                    <a:pt x="0" y="3547"/>
                  </a:lnTo>
                  <a:lnTo>
                    <a:pt x="4780" y="4954"/>
                  </a:lnTo>
                  <a:lnTo>
                    <a:pt x="4781" y="4954"/>
                  </a:lnTo>
                </a:path>
              </a:pathLst>
            </a:custGeom>
            <a:solidFill>
              <a:srgbClr val="FF9966">
                <a:alpha val="50000"/>
              </a:srgbClr>
            </a:solidFill>
            <a:ln w="38100" cmpd="sng">
              <a:solidFill>
                <a:schemeClr val="tx1"/>
              </a:solidFill>
              <a:prstDash val="solid"/>
              <a:round/>
              <a:headEnd/>
              <a:tailEnd/>
            </a:ln>
          </p:spPr>
          <p:txBody>
            <a:bodyPr/>
            <a:lstStyle/>
            <a:p>
              <a:endParaRPr lang="en-IN"/>
            </a:p>
          </p:txBody>
        </p:sp>
        <p:sp>
          <p:nvSpPr>
            <p:cNvPr id="31" name="Freeform 26">
              <a:extLst>
                <a:ext uri="{FF2B5EF4-FFF2-40B4-BE49-F238E27FC236}">
                  <a16:creationId xmlns:a16="http://schemas.microsoft.com/office/drawing/2014/main" id="{B6B085ED-D8A4-474A-A100-CF7091E95910}"/>
                </a:ext>
              </a:extLst>
            </p:cNvPr>
            <p:cNvSpPr>
              <a:spLocks/>
            </p:cNvSpPr>
            <p:nvPr/>
          </p:nvSpPr>
          <p:spPr bwMode="auto">
            <a:xfrm>
              <a:off x="2254" y="512"/>
              <a:ext cx="588" cy="1029"/>
            </a:xfrm>
            <a:custGeom>
              <a:avLst/>
              <a:gdLst>
                <a:gd name="T0" fmla="*/ 0 w 5299"/>
                <a:gd name="T1" fmla="*/ 484 h 9253"/>
                <a:gd name="T2" fmla="*/ 5299 w 5299"/>
                <a:gd name="T3" fmla="*/ 0 h 9253"/>
                <a:gd name="T4" fmla="*/ 5299 w 5299"/>
                <a:gd name="T5" fmla="*/ 8768 h 9253"/>
                <a:gd name="T6" fmla="*/ 0 w 5299"/>
                <a:gd name="T7" fmla="*/ 9253 h 9253"/>
                <a:gd name="T8" fmla="*/ 0 w 5299"/>
                <a:gd name="T9" fmla="*/ 484 h 9253"/>
                <a:gd name="T10" fmla="*/ 1 w 5299"/>
                <a:gd name="T11" fmla="*/ 484 h 9253"/>
              </a:gdLst>
              <a:ahLst/>
              <a:cxnLst>
                <a:cxn ang="0">
                  <a:pos x="T0" y="T1"/>
                </a:cxn>
                <a:cxn ang="0">
                  <a:pos x="T2" y="T3"/>
                </a:cxn>
                <a:cxn ang="0">
                  <a:pos x="T4" y="T5"/>
                </a:cxn>
                <a:cxn ang="0">
                  <a:pos x="T6" y="T7"/>
                </a:cxn>
                <a:cxn ang="0">
                  <a:pos x="T8" y="T9"/>
                </a:cxn>
                <a:cxn ang="0">
                  <a:pos x="T10" y="T11"/>
                </a:cxn>
              </a:cxnLst>
              <a:rect l="0" t="0" r="r" b="b"/>
              <a:pathLst>
                <a:path w="5299" h="9253">
                  <a:moveTo>
                    <a:pt x="0" y="484"/>
                  </a:moveTo>
                  <a:lnTo>
                    <a:pt x="5299" y="0"/>
                  </a:lnTo>
                  <a:lnTo>
                    <a:pt x="5299" y="8768"/>
                  </a:lnTo>
                  <a:lnTo>
                    <a:pt x="0" y="9253"/>
                  </a:lnTo>
                  <a:lnTo>
                    <a:pt x="0" y="484"/>
                  </a:lnTo>
                  <a:lnTo>
                    <a:pt x="1" y="484"/>
                  </a:lnTo>
                </a:path>
              </a:pathLst>
            </a:custGeom>
            <a:solidFill>
              <a:srgbClr val="FF9966">
                <a:alpha val="50000"/>
              </a:srgbClr>
            </a:solidFill>
            <a:ln w="38100" cmpd="sng">
              <a:solidFill>
                <a:schemeClr val="tx1"/>
              </a:solidFill>
              <a:prstDash val="solid"/>
              <a:round/>
              <a:headEnd/>
              <a:tailEnd/>
            </a:ln>
          </p:spPr>
          <p:txBody>
            <a:bodyPr/>
            <a:lstStyle/>
            <a:p>
              <a:endParaRPr lang="en-IN"/>
            </a:p>
          </p:txBody>
        </p:sp>
        <p:sp>
          <p:nvSpPr>
            <p:cNvPr id="32" name="Line 27">
              <a:extLst>
                <a:ext uri="{FF2B5EF4-FFF2-40B4-BE49-F238E27FC236}">
                  <a16:creationId xmlns:a16="http://schemas.microsoft.com/office/drawing/2014/main" id="{34EE6C8A-743F-4D8B-80F6-32E419FBAFDB}"/>
                </a:ext>
              </a:extLst>
            </p:cNvPr>
            <p:cNvSpPr>
              <a:spLocks noChangeShapeType="1"/>
            </p:cNvSpPr>
            <p:nvPr/>
          </p:nvSpPr>
          <p:spPr bwMode="auto">
            <a:xfrm>
              <a:off x="2690" y="1056"/>
              <a:ext cx="0" cy="100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3" name="Line 28">
              <a:extLst>
                <a:ext uri="{FF2B5EF4-FFF2-40B4-BE49-F238E27FC236}">
                  <a16:creationId xmlns:a16="http://schemas.microsoft.com/office/drawing/2014/main" id="{FDCF6E33-8CE6-4CCC-954F-F1A7B602D695}"/>
                </a:ext>
              </a:extLst>
            </p:cNvPr>
            <p:cNvSpPr>
              <a:spLocks noChangeShapeType="1"/>
            </p:cNvSpPr>
            <p:nvPr/>
          </p:nvSpPr>
          <p:spPr bwMode="auto">
            <a:xfrm flipH="1">
              <a:off x="2690" y="816"/>
              <a:ext cx="432" cy="24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4" name="Line 29">
              <a:extLst>
                <a:ext uri="{FF2B5EF4-FFF2-40B4-BE49-F238E27FC236}">
                  <a16:creationId xmlns:a16="http://schemas.microsoft.com/office/drawing/2014/main" id="{4AB00A90-4B65-45A2-907B-0D04CBBB6847}"/>
                </a:ext>
              </a:extLst>
            </p:cNvPr>
            <p:cNvSpPr>
              <a:spLocks noChangeShapeType="1"/>
            </p:cNvSpPr>
            <p:nvPr/>
          </p:nvSpPr>
          <p:spPr bwMode="auto">
            <a:xfrm>
              <a:off x="2602" y="672"/>
              <a:ext cx="0" cy="1152"/>
            </a:xfrm>
            <a:prstGeom prst="line">
              <a:avLst/>
            </a:prstGeom>
            <a:noFill/>
            <a:ln w="38100">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5" name="Freeform 30">
              <a:extLst>
                <a:ext uri="{FF2B5EF4-FFF2-40B4-BE49-F238E27FC236}">
                  <a16:creationId xmlns:a16="http://schemas.microsoft.com/office/drawing/2014/main" id="{16A276E0-C035-4F37-9367-55D8838902F1}"/>
                </a:ext>
              </a:extLst>
            </p:cNvPr>
            <p:cNvSpPr>
              <a:spLocks/>
            </p:cNvSpPr>
            <p:nvPr/>
          </p:nvSpPr>
          <p:spPr bwMode="auto">
            <a:xfrm>
              <a:off x="2585" y="758"/>
              <a:ext cx="55" cy="31"/>
            </a:xfrm>
            <a:custGeom>
              <a:avLst/>
              <a:gdLst>
                <a:gd name="T0" fmla="*/ 429 w 495"/>
                <a:gd name="T1" fmla="*/ 39 h 286"/>
                <a:gd name="T2" fmla="*/ 313 w 495"/>
                <a:gd name="T3" fmla="*/ 0 h 286"/>
                <a:gd name="T4" fmla="*/ 181 w 495"/>
                <a:gd name="T5" fmla="*/ 0 h 286"/>
                <a:gd name="T6" fmla="*/ 66 w 495"/>
                <a:gd name="T7" fmla="*/ 39 h 286"/>
                <a:gd name="T8" fmla="*/ 0 w 495"/>
                <a:gd name="T9" fmla="*/ 105 h 286"/>
                <a:gd name="T10" fmla="*/ 0 w 495"/>
                <a:gd name="T11" fmla="*/ 181 h 286"/>
                <a:gd name="T12" fmla="*/ 66 w 495"/>
                <a:gd name="T13" fmla="*/ 247 h 286"/>
                <a:gd name="T14" fmla="*/ 181 w 495"/>
                <a:gd name="T15" fmla="*/ 286 h 286"/>
                <a:gd name="T16" fmla="*/ 313 w 495"/>
                <a:gd name="T17" fmla="*/ 286 h 286"/>
                <a:gd name="T18" fmla="*/ 429 w 495"/>
                <a:gd name="T19" fmla="*/ 247 h 286"/>
                <a:gd name="T20" fmla="*/ 495 w 495"/>
                <a:gd name="T21" fmla="*/ 181 h 286"/>
                <a:gd name="T22" fmla="*/ 495 w 495"/>
                <a:gd name="T23" fmla="*/ 105 h 286"/>
                <a:gd name="T24" fmla="*/ 429 w 495"/>
                <a:gd name="T25" fmla="*/ 39 h 286"/>
                <a:gd name="T26" fmla="*/ 430 w 495"/>
                <a:gd name="T27" fmla="*/ 39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6">
                  <a:moveTo>
                    <a:pt x="429" y="39"/>
                  </a:moveTo>
                  <a:lnTo>
                    <a:pt x="313" y="0"/>
                  </a:lnTo>
                  <a:lnTo>
                    <a:pt x="181" y="0"/>
                  </a:lnTo>
                  <a:lnTo>
                    <a:pt x="66" y="39"/>
                  </a:lnTo>
                  <a:lnTo>
                    <a:pt x="0" y="105"/>
                  </a:lnTo>
                  <a:lnTo>
                    <a:pt x="0" y="181"/>
                  </a:lnTo>
                  <a:lnTo>
                    <a:pt x="66" y="247"/>
                  </a:lnTo>
                  <a:lnTo>
                    <a:pt x="181" y="286"/>
                  </a:lnTo>
                  <a:lnTo>
                    <a:pt x="313" y="286"/>
                  </a:lnTo>
                  <a:lnTo>
                    <a:pt x="429" y="247"/>
                  </a:lnTo>
                  <a:lnTo>
                    <a:pt x="495" y="181"/>
                  </a:lnTo>
                  <a:lnTo>
                    <a:pt x="495" y="105"/>
                  </a:lnTo>
                  <a:lnTo>
                    <a:pt x="429" y="39"/>
                  </a:lnTo>
                  <a:lnTo>
                    <a:pt x="430" y="39"/>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6" name="Freeform 31">
              <a:extLst>
                <a:ext uri="{FF2B5EF4-FFF2-40B4-BE49-F238E27FC236}">
                  <a16:creationId xmlns:a16="http://schemas.microsoft.com/office/drawing/2014/main" id="{BE02505D-CC16-4126-A9F2-55B6C18AE70E}"/>
                </a:ext>
              </a:extLst>
            </p:cNvPr>
            <p:cNvSpPr>
              <a:spLocks/>
            </p:cNvSpPr>
            <p:nvPr/>
          </p:nvSpPr>
          <p:spPr bwMode="auto">
            <a:xfrm>
              <a:off x="2579" y="1665"/>
              <a:ext cx="55" cy="31"/>
            </a:xfrm>
            <a:custGeom>
              <a:avLst/>
              <a:gdLst>
                <a:gd name="T0" fmla="*/ 429 w 495"/>
                <a:gd name="T1" fmla="*/ 39 h 286"/>
                <a:gd name="T2" fmla="*/ 313 w 495"/>
                <a:gd name="T3" fmla="*/ 0 h 286"/>
                <a:gd name="T4" fmla="*/ 181 w 495"/>
                <a:gd name="T5" fmla="*/ 0 h 286"/>
                <a:gd name="T6" fmla="*/ 66 w 495"/>
                <a:gd name="T7" fmla="*/ 39 h 286"/>
                <a:gd name="T8" fmla="*/ 0 w 495"/>
                <a:gd name="T9" fmla="*/ 105 h 286"/>
                <a:gd name="T10" fmla="*/ 0 w 495"/>
                <a:gd name="T11" fmla="*/ 181 h 286"/>
                <a:gd name="T12" fmla="*/ 66 w 495"/>
                <a:gd name="T13" fmla="*/ 247 h 286"/>
                <a:gd name="T14" fmla="*/ 181 w 495"/>
                <a:gd name="T15" fmla="*/ 286 h 286"/>
                <a:gd name="T16" fmla="*/ 313 w 495"/>
                <a:gd name="T17" fmla="*/ 286 h 286"/>
                <a:gd name="T18" fmla="*/ 429 w 495"/>
                <a:gd name="T19" fmla="*/ 247 h 286"/>
                <a:gd name="T20" fmla="*/ 495 w 495"/>
                <a:gd name="T21" fmla="*/ 181 h 286"/>
                <a:gd name="T22" fmla="*/ 495 w 495"/>
                <a:gd name="T23" fmla="*/ 105 h 286"/>
                <a:gd name="T24" fmla="*/ 429 w 495"/>
                <a:gd name="T25" fmla="*/ 39 h 286"/>
                <a:gd name="T26" fmla="*/ 430 w 495"/>
                <a:gd name="T27" fmla="*/ 39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6">
                  <a:moveTo>
                    <a:pt x="429" y="39"/>
                  </a:moveTo>
                  <a:lnTo>
                    <a:pt x="313" y="0"/>
                  </a:lnTo>
                  <a:lnTo>
                    <a:pt x="181" y="0"/>
                  </a:lnTo>
                  <a:lnTo>
                    <a:pt x="66" y="39"/>
                  </a:lnTo>
                  <a:lnTo>
                    <a:pt x="0" y="105"/>
                  </a:lnTo>
                  <a:lnTo>
                    <a:pt x="0" y="181"/>
                  </a:lnTo>
                  <a:lnTo>
                    <a:pt x="66" y="247"/>
                  </a:lnTo>
                  <a:lnTo>
                    <a:pt x="181" y="286"/>
                  </a:lnTo>
                  <a:lnTo>
                    <a:pt x="313" y="286"/>
                  </a:lnTo>
                  <a:lnTo>
                    <a:pt x="429" y="247"/>
                  </a:lnTo>
                  <a:lnTo>
                    <a:pt x="495" y="181"/>
                  </a:lnTo>
                  <a:lnTo>
                    <a:pt x="495" y="105"/>
                  </a:lnTo>
                  <a:lnTo>
                    <a:pt x="429" y="39"/>
                  </a:lnTo>
                  <a:lnTo>
                    <a:pt x="430" y="39"/>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7" name="Line 32">
              <a:extLst>
                <a:ext uri="{FF2B5EF4-FFF2-40B4-BE49-F238E27FC236}">
                  <a16:creationId xmlns:a16="http://schemas.microsoft.com/office/drawing/2014/main" id="{614DA7A5-94E1-4B96-973D-B4A6394E4A45}"/>
                </a:ext>
              </a:extLst>
            </p:cNvPr>
            <p:cNvSpPr>
              <a:spLocks noChangeShapeType="1"/>
            </p:cNvSpPr>
            <p:nvPr/>
          </p:nvSpPr>
          <p:spPr bwMode="auto">
            <a:xfrm>
              <a:off x="2162" y="912"/>
              <a:ext cx="528" cy="144"/>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Tree>
    <p:extLst>
      <p:ext uri="{BB962C8B-B14F-4D97-AF65-F5344CB8AC3E}">
        <p14:creationId xmlns:p14="http://schemas.microsoft.com/office/powerpoint/2010/main" val="3017488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500" fill="hold"/>
                                        <p:tgtEl>
                                          <p:spTgt spid="25"/>
                                        </p:tgtEl>
                                        <p:attrNameLst>
                                          <p:attrName>ppt_w</p:attrName>
                                        </p:attrNameLst>
                                      </p:cBhvr>
                                      <p:tavLst>
                                        <p:tav tm="0">
                                          <p:val>
                                            <p:fltVal val="0"/>
                                          </p:val>
                                        </p:tav>
                                        <p:tav tm="100000">
                                          <p:val>
                                            <p:strVal val="#ppt_w"/>
                                          </p:val>
                                        </p:tav>
                                      </p:tavLst>
                                    </p:anim>
                                    <p:anim calcmode="lin" valueType="num">
                                      <p:cBhvr>
                                        <p:cTn id="13" dur="500" fill="hold"/>
                                        <p:tgtEl>
                                          <p:spTgt spid="25"/>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2" presetClass="entr" presetSubtype="8"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slide(fromLeft)">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8" grpId="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Pyramid</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8" name="Text Box 3">
            <a:extLst>
              <a:ext uri="{FF2B5EF4-FFF2-40B4-BE49-F238E27FC236}">
                <a16:creationId xmlns:a16="http://schemas.microsoft.com/office/drawing/2014/main" id="{A9F8D862-9C28-43BB-9A1F-A8A989DB5436}"/>
              </a:ext>
            </a:extLst>
          </p:cNvPr>
          <p:cNvSpPr txBox="1">
            <a:spLocks noChangeArrowheads="1"/>
          </p:cNvSpPr>
          <p:nvPr/>
        </p:nvSpPr>
        <p:spPr bwMode="auto">
          <a:xfrm>
            <a:off x="57748" y="1421795"/>
            <a:ext cx="8305800"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2800" b="1" dirty="0">
                <a:latin typeface="Verdana" pitchFamily="34" charset="0"/>
              </a:rPr>
              <a:t>This is a polyhedra having plane  surface as a base and a number of triangular faces meeting at a</a:t>
            </a:r>
            <a:r>
              <a:rPr lang="en-US" sz="2800" b="1" dirty="0">
                <a:solidFill>
                  <a:schemeClr val="bg1"/>
                </a:solidFill>
                <a:latin typeface="Verdana" pitchFamily="34" charset="0"/>
              </a:rPr>
              <a:t> </a:t>
            </a:r>
            <a:r>
              <a:rPr lang="en-US" sz="2800" b="1" dirty="0">
                <a:latin typeface="Verdana" pitchFamily="34" charset="0"/>
              </a:rPr>
              <a:t>point called the</a:t>
            </a:r>
            <a:r>
              <a:rPr lang="en-US" sz="2800" b="1" dirty="0">
                <a:solidFill>
                  <a:schemeClr val="bg1"/>
                </a:solidFill>
                <a:latin typeface="Verdana" pitchFamily="34" charset="0"/>
              </a:rPr>
              <a:t> </a:t>
            </a:r>
            <a:r>
              <a:rPr lang="en-US" sz="2800" b="1" i="1" dirty="0">
                <a:solidFill>
                  <a:srgbClr val="0066CC"/>
                </a:solidFill>
                <a:latin typeface="Verdana" pitchFamily="34" charset="0"/>
              </a:rPr>
              <a:t>Vertex</a:t>
            </a:r>
            <a:r>
              <a:rPr lang="en-US" sz="2800" b="1" i="1" dirty="0">
                <a:solidFill>
                  <a:schemeClr val="bg1"/>
                </a:solidFill>
                <a:latin typeface="Verdana" pitchFamily="34" charset="0"/>
              </a:rPr>
              <a:t> </a:t>
            </a:r>
            <a:r>
              <a:rPr lang="en-US" sz="2800" b="1" dirty="0">
                <a:latin typeface="Verdana" pitchFamily="34" charset="0"/>
              </a:rPr>
              <a:t>or </a:t>
            </a:r>
            <a:r>
              <a:rPr lang="en-US" sz="2800" b="1" i="1" dirty="0">
                <a:solidFill>
                  <a:srgbClr val="0066CC"/>
                </a:solidFill>
                <a:latin typeface="Verdana" pitchFamily="34" charset="0"/>
              </a:rPr>
              <a:t>Apex</a:t>
            </a:r>
            <a:r>
              <a:rPr lang="en-US" sz="2800" b="1" dirty="0">
                <a:solidFill>
                  <a:srgbClr val="0066CC"/>
                </a:solidFill>
                <a:latin typeface="Verdana" pitchFamily="34" charset="0"/>
              </a:rPr>
              <a:t>.</a:t>
            </a:r>
            <a:endParaRPr lang="en-GB" sz="2800" dirty="0">
              <a:solidFill>
                <a:srgbClr val="0066CC"/>
              </a:solidFill>
              <a:latin typeface="Verdana" pitchFamily="34" charset="0"/>
            </a:endParaRPr>
          </a:p>
        </p:txBody>
      </p:sp>
      <p:sp>
        <p:nvSpPr>
          <p:cNvPr id="9" name="Text Box 4">
            <a:extLst>
              <a:ext uri="{FF2B5EF4-FFF2-40B4-BE49-F238E27FC236}">
                <a16:creationId xmlns:a16="http://schemas.microsoft.com/office/drawing/2014/main" id="{D4459DBC-2A6C-4BE1-8C06-B5F2038EAA22}"/>
              </a:ext>
            </a:extLst>
          </p:cNvPr>
          <p:cNvSpPr txBox="1">
            <a:spLocks noChangeArrowheads="1"/>
          </p:cNvSpPr>
          <p:nvPr/>
        </p:nvSpPr>
        <p:spPr bwMode="auto">
          <a:xfrm>
            <a:off x="266700" y="3595728"/>
            <a:ext cx="4686300"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2800" b="1" dirty="0">
                <a:latin typeface="Verdana" pitchFamily="34" charset="0"/>
              </a:rPr>
              <a:t>-The imaginary line joining the Apex with the Centre of the base is called</a:t>
            </a:r>
            <a:r>
              <a:rPr lang="en-US" sz="2800" b="1" dirty="0">
                <a:solidFill>
                  <a:schemeClr val="bg1"/>
                </a:solidFill>
                <a:latin typeface="Verdana" pitchFamily="34" charset="0"/>
              </a:rPr>
              <a:t> </a:t>
            </a:r>
            <a:r>
              <a:rPr lang="en-US" sz="2800" b="1" i="1" dirty="0">
                <a:solidFill>
                  <a:srgbClr val="0066CC"/>
                </a:solidFill>
                <a:latin typeface="Verdana" pitchFamily="34" charset="0"/>
              </a:rPr>
              <a:t>Axis</a:t>
            </a:r>
            <a:r>
              <a:rPr lang="en-US" sz="2800" b="1" dirty="0">
                <a:solidFill>
                  <a:schemeClr val="bg1"/>
                </a:solidFill>
                <a:latin typeface="Verdana" pitchFamily="34" charset="0"/>
              </a:rPr>
              <a:t> </a:t>
            </a:r>
            <a:r>
              <a:rPr lang="en-US" sz="2800" b="1" dirty="0">
                <a:latin typeface="Verdana" pitchFamily="34" charset="0"/>
              </a:rPr>
              <a:t>of pyramid.</a:t>
            </a:r>
            <a:endParaRPr lang="en-GB" sz="2800" dirty="0">
              <a:latin typeface="Verdana" pitchFamily="34" charset="0"/>
            </a:endParaRPr>
          </a:p>
        </p:txBody>
      </p:sp>
      <p:grpSp>
        <p:nvGrpSpPr>
          <p:cNvPr id="10" name="Group 5">
            <a:extLst>
              <a:ext uri="{FF2B5EF4-FFF2-40B4-BE49-F238E27FC236}">
                <a16:creationId xmlns:a16="http://schemas.microsoft.com/office/drawing/2014/main" id="{6AAE60BC-82FA-4F1D-9480-0069AD9C82D4}"/>
              </a:ext>
            </a:extLst>
          </p:cNvPr>
          <p:cNvGrpSpPr>
            <a:grpSpLocks/>
          </p:cNvGrpSpPr>
          <p:nvPr/>
        </p:nvGrpSpPr>
        <p:grpSpPr bwMode="auto">
          <a:xfrm>
            <a:off x="10059987" y="1175238"/>
            <a:ext cx="2012950" cy="2720975"/>
            <a:chOff x="4108" y="2304"/>
            <a:chExt cx="1268" cy="1714"/>
          </a:xfrm>
        </p:grpSpPr>
        <p:sp>
          <p:nvSpPr>
            <p:cNvPr id="11" name="Freeform 6">
              <a:extLst>
                <a:ext uri="{FF2B5EF4-FFF2-40B4-BE49-F238E27FC236}">
                  <a16:creationId xmlns:a16="http://schemas.microsoft.com/office/drawing/2014/main" id="{C3AA1F52-98C7-4767-830C-8BBC6202C32D}"/>
                </a:ext>
              </a:extLst>
            </p:cNvPr>
            <p:cNvSpPr>
              <a:spLocks/>
            </p:cNvSpPr>
            <p:nvPr/>
          </p:nvSpPr>
          <p:spPr bwMode="auto">
            <a:xfrm>
              <a:off x="4108" y="2304"/>
              <a:ext cx="537" cy="980"/>
            </a:xfrm>
            <a:custGeom>
              <a:avLst/>
              <a:gdLst>
                <a:gd name="T0" fmla="*/ 0 w 2972"/>
                <a:gd name="T1" fmla="*/ 5422 h 5422"/>
                <a:gd name="T2" fmla="*/ 2971 w 2972"/>
                <a:gd name="T3" fmla="*/ 0 h 5422"/>
                <a:gd name="T4" fmla="*/ 2972 w 2972"/>
                <a:gd name="T5" fmla="*/ 0 h 5422"/>
              </a:gdLst>
              <a:ahLst/>
              <a:cxnLst>
                <a:cxn ang="0">
                  <a:pos x="T0" y="T1"/>
                </a:cxn>
                <a:cxn ang="0">
                  <a:pos x="T2" y="T3"/>
                </a:cxn>
                <a:cxn ang="0">
                  <a:pos x="T4" y="T5"/>
                </a:cxn>
              </a:cxnLst>
              <a:rect l="0" t="0" r="r" b="b"/>
              <a:pathLst>
                <a:path w="2972" h="5422">
                  <a:moveTo>
                    <a:pt x="0" y="5422"/>
                  </a:moveTo>
                  <a:lnTo>
                    <a:pt x="2971" y="0"/>
                  </a:lnTo>
                  <a:lnTo>
                    <a:pt x="2972" y="0"/>
                  </a:lnTo>
                </a:path>
              </a:pathLst>
            </a:custGeom>
            <a:solidFill>
              <a:srgbClr val="FF9900"/>
            </a:solidFill>
            <a:ln w="0">
              <a:solidFill>
                <a:srgbClr val="FFFFFF"/>
              </a:solidFill>
              <a:prstDash val="solid"/>
              <a:round/>
              <a:headEnd/>
              <a:tailEnd/>
            </a:ln>
          </p:spPr>
          <p:txBody>
            <a:bodyPr/>
            <a:lstStyle/>
            <a:p>
              <a:endParaRPr lang="en-IN"/>
            </a:p>
          </p:txBody>
        </p:sp>
        <p:sp>
          <p:nvSpPr>
            <p:cNvPr id="12" name="Freeform 7">
              <a:extLst>
                <a:ext uri="{FF2B5EF4-FFF2-40B4-BE49-F238E27FC236}">
                  <a16:creationId xmlns:a16="http://schemas.microsoft.com/office/drawing/2014/main" id="{D8A390F5-B5F1-496A-B14E-14157D1AEA39}"/>
                </a:ext>
              </a:extLst>
            </p:cNvPr>
            <p:cNvSpPr>
              <a:spLocks/>
            </p:cNvSpPr>
            <p:nvPr/>
          </p:nvSpPr>
          <p:spPr bwMode="auto">
            <a:xfrm>
              <a:off x="4108" y="3284"/>
              <a:ext cx="1268" cy="734"/>
            </a:xfrm>
            <a:custGeom>
              <a:avLst/>
              <a:gdLst>
                <a:gd name="T0" fmla="*/ 1884 w 7029"/>
                <a:gd name="T1" fmla="*/ 4063 h 4063"/>
                <a:gd name="T2" fmla="*/ 7029 w 7029"/>
                <a:gd name="T3" fmla="*/ 1088 h 4063"/>
                <a:gd name="T4" fmla="*/ 0 w 7029"/>
                <a:gd name="T5" fmla="*/ 0 h 4063"/>
                <a:gd name="T6" fmla="*/ 1884 w 7029"/>
                <a:gd name="T7" fmla="*/ 4063 h 4063"/>
                <a:gd name="T8" fmla="*/ 1885 w 7029"/>
                <a:gd name="T9" fmla="*/ 4063 h 4063"/>
              </a:gdLst>
              <a:ahLst/>
              <a:cxnLst>
                <a:cxn ang="0">
                  <a:pos x="T0" y="T1"/>
                </a:cxn>
                <a:cxn ang="0">
                  <a:pos x="T2" y="T3"/>
                </a:cxn>
                <a:cxn ang="0">
                  <a:pos x="T4" y="T5"/>
                </a:cxn>
                <a:cxn ang="0">
                  <a:pos x="T6" y="T7"/>
                </a:cxn>
                <a:cxn ang="0">
                  <a:pos x="T8" y="T9"/>
                </a:cxn>
              </a:cxnLst>
              <a:rect l="0" t="0" r="r" b="b"/>
              <a:pathLst>
                <a:path w="7029" h="4063">
                  <a:moveTo>
                    <a:pt x="1884" y="4063"/>
                  </a:moveTo>
                  <a:lnTo>
                    <a:pt x="7029" y="1088"/>
                  </a:lnTo>
                  <a:lnTo>
                    <a:pt x="0" y="0"/>
                  </a:lnTo>
                  <a:lnTo>
                    <a:pt x="1884" y="4063"/>
                  </a:lnTo>
                  <a:lnTo>
                    <a:pt x="1885" y="4063"/>
                  </a:lnTo>
                </a:path>
              </a:pathLst>
            </a:custGeom>
            <a:noFill/>
            <a:ln w="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3" name="Freeform 8">
              <a:extLst>
                <a:ext uri="{FF2B5EF4-FFF2-40B4-BE49-F238E27FC236}">
                  <a16:creationId xmlns:a16="http://schemas.microsoft.com/office/drawing/2014/main" id="{400E759E-482D-4339-AF40-E5DE13A330E8}"/>
                </a:ext>
              </a:extLst>
            </p:cNvPr>
            <p:cNvSpPr>
              <a:spLocks/>
            </p:cNvSpPr>
            <p:nvPr/>
          </p:nvSpPr>
          <p:spPr bwMode="auto">
            <a:xfrm>
              <a:off x="4108" y="3284"/>
              <a:ext cx="803" cy="465"/>
            </a:xfrm>
            <a:custGeom>
              <a:avLst/>
              <a:gdLst>
                <a:gd name="T0" fmla="*/ 0 w 4457"/>
                <a:gd name="T1" fmla="*/ 0 h 2576"/>
                <a:gd name="T2" fmla="*/ 4456 w 4457"/>
                <a:gd name="T3" fmla="*/ 2576 h 2576"/>
                <a:gd name="T4" fmla="*/ 4457 w 4457"/>
                <a:gd name="T5" fmla="*/ 2576 h 2576"/>
              </a:gdLst>
              <a:ahLst/>
              <a:cxnLst>
                <a:cxn ang="0">
                  <a:pos x="T0" y="T1"/>
                </a:cxn>
                <a:cxn ang="0">
                  <a:pos x="T2" y="T3"/>
                </a:cxn>
                <a:cxn ang="0">
                  <a:pos x="T4" y="T5"/>
                </a:cxn>
              </a:cxnLst>
              <a:rect l="0" t="0" r="r" b="b"/>
              <a:pathLst>
                <a:path w="4457" h="2576">
                  <a:moveTo>
                    <a:pt x="0" y="0"/>
                  </a:moveTo>
                  <a:lnTo>
                    <a:pt x="4456" y="2576"/>
                  </a:lnTo>
                  <a:lnTo>
                    <a:pt x="4457" y="2576"/>
                  </a:lnTo>
                </a:path>
              </a:pathLst>
            </a:custGeom>
            <a:noFill/>
            <a:ln w="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4" name="Freeform 9">
              <a:extLst>
                <a:ext uri="{FF2B5EF4-FFF2-40B4-BE49-F238E27FC236}">
                  <a16:creationId xmlns:a16="http://schemas.microsoft.com/office/drawing/2014/main" id="{2E39E676-494F-4180-96C3-79B0846A16C4}"/>
                </a:ext>
              </a:extLst>
            </p:cNvPr>
            <p:cNvSpPr>
              <a:spLocks/>
            </p:cNvSpPr>
            <p:nvPr/>
          </p:nvSpPr>
          <p:spPr bwMode="auto">
            <a:xfrm>
              <a:off x="4278" y="3480"/>
              <a:ext cx="1098" cy="171"/>
            </a:xfrm>
            <a:custGeom>
              <a:avLst/>
              <a:gdLst>
                <a:gd name="T0" fmla="*/ 6088 w 6088"/>
                <a:gd name="T1" fmla="*/ 0 h 944"/>
                <a:gd name="T2" fmla="*/ 0 w 6088"/>
                <a:gd name="T3" fmla="*/ 944 h 944"/>
                <a:gd name="T4" fmla="*/ 1 w 6088"/>
                <a:gd name="T5" fmla="*/ 944 h 944"/>
              </a:gdLst>
              <a:ahLst/>
              <a:cxnLst>
                <a:cxn ang="0">
                  <a:pos x="T0" y="T1"/>
                </a:cxn>
                <a:cxn ang="0">
                  <a:pos x="T2" y="T3"/>
                </a:cxn>
                <a:cxn ang="0">
                  <a:pos x="T4" y="T5"/>
                </a:cxn>
              </a:cxnLst>
              <a:rect l="0" t="0" r="r" b="b"/>
              <a:pathLst>
                <a:path w="6088" h="944">
                  <a:moveTo>
                    <a:pt x="6088" y="0"/>
                  </a:moveTo>
                  <a:lnTo>
                    <a:pt x="0" y="944"/>
                  </a:lnTo>
                  <a:lnTo>
                    <a:pt x="1" y="944"/>
                  </a:lnTo>
                </a:path>
              </a:pathLst>
            </a:custGeom>
            <a:noFill/>
            <a:ln w="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5" name="Freeform 10">
              <a:extLst>
                <a:ext uri="{FF2B5EF4-FFF2-40B4-BE49-F238E27FC236}">
                  <a16:creationId xmlns:a16="http://schemas.microsoft.com/office/drawing/2014/main" id="{E1C9F122-918F-4455-905D-8A40913ED452}"/>
                </a:ext>
              </a:extLst>
            </p:cNvPr>
            <p:cNvSpPr>
              <a:spLocks/>
            </p:cNvSpPr>
            <p:nvPr/>
          </p:nvSpPr>
          <p:spPr bwMode="auto">
            <a:xfrm>
              <a:off x="4447" y="3480"/>
              <a:ext cx="929" cy="538"/>
            </a:xfrm>
            <a:custGeom>
              <a:avLst/>
              <a:gdLst>
                <a:gd name="T0" fmla="*/ 0 w 5147"/>
                <a:gd name="T1" fmla="*/ 2975 h 2975"/>
                <a:gd name="T2" fmla="*/ 5145 w 5147"/>
                <a:gd name="T3" fmla="*/ 0 h 2975"/>
                <a:gd name="T4" fmla="*/ 5147 w 5147"/>
                <a:gd name="T5" fmla="*/ 0 h 2975"/>
              </a:gdLst>
              <a:ahLst/>
              <a:cxnLst>
                <a:cxn ang="0">
                  <a:pos x="T0" y="T1"/>
                </a:cxn>
                <a:cxn ang="0">
                  <a:pos x="T2" y="T3"/>
                </a:cxn>
                <a:cxn ang="0">
                  <a:pos x="T4" y="T5"/>
                </a:cxn>
              </a:cxnLst>
              <a:rect l="0" t="0" r="r" b="b"/>
              <a:pathLst>
                <a:path w="5147" h="2975">
                  <a:moveTo>
                    <a:pt x="0" y="2975"/>
                  </a:moveTo>
                  <a:lnTo>
                    <a:pt x="5145" y="0"/>
                  </a:lnTo>
                  <a:lnTo>
                    <a:pt x="5147" y="0"/>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6" name="Freeform 11">
              <a:extLst>
                <a:ext uri="{FF2B5EF4-FFF2-40B4-BE49-F238E27FC236}">
                  <a16:creationId xmlns:a16="http://schemas.microsoft.com/office/drawing/2014/main" id="{2F0F6972-7F9C-431C-98DC-CE6270427662}"/>
                </a:ext>
              </a:extLst>
            </p:cNvPr>
            <p:cNvSpPr>
              <a:spLocks/>
            </p:cNvSpPr>
            <p:nvPr/>
          </p:nvSpPr>
          <p:spPr bwMode="auto">
            <a:xfrm>
              <a:off x="4643" y="2304"/>
              <a:ext cx="733" cy="1176"/>
            </a:xfrm>
            <a:custGeom>
              <a:avLst/>
              <a:gdLst>
                <a:gd name="T0" fmla="*/ 0 w 4060"/>
                <a:gd name="T1" fmla="*/ 0 h 6510"/>
                <a:gd name="T2" fmla="*/ 4058 w 4060"/>
                <a:gd name="T3" fmla="*/ 6510 h 6510"/>
                <a:gd name="T4" fmla="*/ 4060 w 4060"/>
                <a:gd name="T5" fmla="*/ 6510 h 6510"/>
              </a:gdLst>
              <a:ahLst/>
              <a:cxnLst>
                <a:cxn ang="0">
                  <a:pos x="T0" y="T1"/>
                </a:cxn>
                <a:cxn ang="0">
                  <a:pos x="T2" y="T3"/>
                </a:cxn>
                <a:cxn ang="0">
                  <a:pos x="T4" y="T5"/>
                </a:cxn>
              </a:cxnLst>
              <a:rect l="0" t="0" r="r" b="b"/>
              <a:pathLst>
                <a:path w="4060" h="6510">
                  <a:moveTo>
                    <a:pt x="0" y="0"/>
                  </a:moveTo>
                  <a:lnTo>
                    <a:pt x="4058" y="6510"/>
                  </a:lnTo>
                  <a:lnTo>
                    <a:pt x="4060" y="6510"/>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7" name="Freeform 12">
              <a:extLst>
                <a:ext uri="{FF2B5EF4-FFF2-40B4-BE49-F238E27FC236}">
                  <a16:creationId xmlns:a16="http://schemas.microsoft.com/office/drawing/2014/main" id="{C8A2E574-F2AD-4F6D-AFD6-D1B6710DCC6B}"/>
                </a:ext>
              </a:extLst>
            </p:cNvPr>
            <p:cNvSpPr>
              <a:spLocks/>
            </p:cNvSpPr>
            <p:nvPr/>
          </p:nvSpPr>
          <p:spPr bwMode="auto">
            <a:xfrm>
              <a:off x="4447" y="2304"/>
              <a:ext cx="929" cy="1714"/>
            </a:xfrm>
            <a:custGeom>
              <a:avLst/>
              <a:gdLst>
                <a:gd name="T0" fmla="*/ 0 w 5145"/>
                <a:gd name="T1" fmla="*/ 9485 h 9485"/>
                <a:gd name="T2" fmla="*/ 1087 w 5145"/>
                <a:gd name="T3" fmla="*/ 0 h 9485"/>
                <a:gd name="T4" fmla="*/ 5145 w 5145"/>
                <a:gd name="T5" fmla="*/ 6510 h 9485"/>
                <a:gd name="T6" fmla="*/ 0 w 5145"/>
                <a:gd name="T7" fmla="*/ 9485 h 9485"/>
                <a:gd name="T8" fmla="*/ 1 w 5145"/>
                <a:gd name="T9" fmla="*/ 9485 h 9485"/>
              </a:gdLst>
              <a:ahLst/>
              <a:cxnLst>
                <a:cxn ang="0">
                  <a:pos x="T0" y="T1"/>
                </a:cxn>
                <a:cxn ang="0">
                  <a:pos x="T2" y="T3"/>
                </a:cxn>
                <a:cxn ang="0">
                  <a:pos x="T4" y="T5"/>
                </a:cxn>
                <a:cxn ang="0">
                  <a:pos x="T6" y="T7"/>
                </a:cxn>
                <a:cxn ang="0">
                  <a:pos x="T8" y="T9"/>
                </a:cxn>
              </a:cxnLst>
              <a:rect l="0" t="0" r="r" b="b"/>
              <a:pathLst>
                <a:path w="5145" h="9485">
                  <a:moveTo>
                    <a:pt x="0" y="9485"/>
                  </a:moveTo>
                  <a:lnTo>
                    <a:pt x="1087" y="0"/>
                  </a:lnTo>
                  <a:lnTo>
                    <a:pt x="5145" y="6510"/>
                  </a:lnTo>
                  <a:lnTo>
                    <a:pt x="0" y="9485"/>
                  </a:lnTo>
                  <a:lnTo>
                    <a:pt x="1" y="9485"/>
                  </a:lnTo>
                </a:path>
              </a:pathLst>
            </a:custGeom>
            <a:solidFill>
              <a:srgbClr val="FF9966"/>
            </a:solidFill>
            <a:ln w="38100" cmpd="sng">
              <a:solidFill>
                <a:schemeClr val="tx1"/>
              </a:solidFill>
              <a:prstDash val="solid"/>
              <a:round/>
              <a:headEnd/>
              <a:tailEnd/>
            </a:ln>
          </p:spPr>
          <p:txBody>
            <a:bodyPr/>
            <a:lstStyle/>
            <a:p>
              <a:endParaRPr lang="en-IN"/>
            </a:p>
          </p:txBody>
        </p:sp>
        <p:sp>
          <p:nvSpPr>
            <p:cNvPr id="18" name="Freeform 13">
              <a:extLst>
                <a:ext uri="{FF2B5EF4-FFF2-40B4-BE49-F238E27FC236}">
                  <a16:creationId xmlns:a16="http://schemas.microsoft.com/office/drawing/2014/main" id="{34B30312-5AD8-40DE-9170-4DB8A3A7D60A}"/>
                </a:ext>
              </a:extLst>
            </p:cNvPr>
            <p:cNvSpPr>
              <a:spLocks/>
            </p:cNvSpPr>
            <p:nvPr/>
          </p:nvSpPr>
          <p:spPr bwMode="auto">
            <a:xfrm>
              <a:off x="4108" y="2304"/>
              <a:ext cx="535" cy="1714"/>
            </a:xfrm>
            <a:custGeom>
              <a:avLst/>
              <a:gdLst>
                <a:gd name="T0" fmla="*/ 0 w 2971"/>
                <a:gd name="T1" fmla="*/ 5422 h 9485"/>
                <a:gd name="T2" fmla="*/ 2971 w 2971"/>
                <a:gd name="T3" fmla="*/ 0 h 9485"/>
                <a:gd name="T4" fmla="*/ 1884 w 2971"/>
                <a:gd name="T5" fmla="*/ 9485 h 9485"/>
                <a:gd name="T6" fmla="*/ 0 w 2971"/>
                <a:gd name="T7" fmla="*/ 5422 h 9485"/>
                <a:gd name="T8" fmla="*/ 1 w 2971"/>
                <a:gd name="T9" fmla="*/ 5422 h 9485"/>
              </a:gdLst>
              <a:ahLst/>
              <a:cxnLst>
                <a:cxn ang="0">
                  <a:pos x="T0" y="T1"/>
                </a:cxn>
                <a:cxn ang="0">
                  <a:pos x="T2" y="T3"/>
                </a:cxn>
                <a:cxn ang="0">
                  <a:pos x="T4" y="T5"/>
                </a:cxn>
                <a:cxn ang="0">
                  <a:pos x="T6" y="T7"/>
                </a:cxn>
                <a:cxn ang="0">
                  <a:pos x="T8" y="T9"/>
                </a:cxn>
              </a:cxnLst>
              <a:rect l="0" t="0" r="r" b="b"/>
              <a:pathLst>
                <a:path w="2971" h="9485">
                  <a:moveTo>
                    <a:pt x="0" y="5422"/>
                  </a:moveTo>
                  <a:lnTo>
                    <a:pt x="2971" y="0"/>
                  </a:lnTo>
                  <a:lnTo>
                    <a:pt x="1884" y="9485"/>
                  </a:lnTo>
                  <a:lnTo>
                    <a:pt x="0" y="5422"/>
                  </a:lnTo>
                  <a:lnTo>
                    <a:pt x="1" y="5422"/>
                  </a:lnTo>
                </a:path>
              </a:pathLst>
            </a:custGeom>
            <a:solidFill>
              <a:srgbClr val="FF9966"/>
            </a:solidFill>
            <a:ln w="38100" cmpd="sng">
              <a:solidFill>
                <a:schemeClr val="tx1"/>
              </a:solidFill>
              <a:prstDash val="solid"/>
              <a:round/>
              <a:headEnd/>
              <a:tailEnd/>
            </a:ln>
          </p:spPr>
          <p:txBody>
            <a:bodyPr/>
            <a:lstStyle/>
            <a:p>
              <a:endParaRPr lang="en-IN"/>
            </a:p>
          </p:txBody>
        </p:sp>
        <p:sp>
          <p:nvSpPr>
            <p:cNvPr id="19" name="Freeform 14">
              <a:extLst>
                <a:ext uri="{FF2B5EF4-FFF2-40B4-BE49-F238E27FC236}">
                  <a16:creationId xmlns:a16="http://schemas.microsoft.com/office/drawing/2014/main" id="{EDEDB7C1-C798-4E70-9A51-AD3CD2961215}"/>
                </a:ext>
              </a:extLst>
            </p:cNvPr>
            <p:cNvSpPr>
              <a:spLocks/>
            </p:cNvSpPr>
            <p:nvPr/>
          </p:nvSpPr>
          <p:spPr bwMode="auto">
            <a:xfrm>
              <a:off x="4643" y="2304"/>
              <a:ext cx="2" cy="1291"/>
            </a:xfrm>
            <a:custGeom>
              <a:avLst/>
              <a:gdLst>
                <a:gd name="T0" fmla="*/ 0 w 1"/>
                <a:gd name="T1" fmla="*/ 7139 h 7139"/>
                <a:gd name="T2" fmla="*/ 0 w 1"/>
                <a:gd name="T3" fmla="*/ 0 h 7139"/>
                <a:gd name="T4" fmla="*/ 1 w 1"/>
                <a:gd name="T5" fmla="*/ 0 h 7139"/>
              </a:gdLst>
              <a:ahLst/>
              <a:cxnLst>
                <a:cxn ang="0">
                  <a:pos x="T0" y="T1"/>
                </a:cxn>
                <a:cxn ang="0">
                  <a:pos x="T2" y="T3"/>
                </a:cxn>
                <a:cxn ang="0">
                  <a:pos x="T4" y="T5"/>
                </a:cxn>
              </a:cxnLst>
              <a:rect l="0" t="0" r="r" b="b"/>
              <a:pathLst>
                <a:path w="1" h="7139">
                  <a:moveTo>
                    <a:pt x="0" y="7139"/>
                  </a:moveTo>
                  <a:lnTo>
                    <a:pt x="0" y="0"/>
                  </a:lnTo>
                  <a:lnTo>
                    <a:pt x="1" y="0"/>
                  </a:lnTo>
                </a:path>
              </a:pathLst>
            </a:custGeom>
            <a:noFill/>
            <a:ln w="38100" cap="flat" cmpd="sng">
              <a:solidFill>
                <a:schemeClr val="tx1"/>
              </a:solidFill>
              <a:prstDash val="dashDot"/>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 name="Freeform 15">
              <a:extLst>
                <a:ext uri="{FF2B5EF4-FFF2-40B4-BE49-F238E27FC236}">
                  <a16:creationId xmlns:a16="http://schemas.microsoft.com/office/drawing/2014/main" id="{6633982A-0229-4A69-9922-E6BBAF5C7E5A}"/>
                </a:ext>
              </a:extLst>
            </p:cNvPr>
            <p:cNvSpPr>
              <a:spLocks/>
            </p:cNvSpPr>
            <p:nvPr/>
          </p:nvSpPr>
          <p:spPr bwMode="auto">
            <a:xfrm>
              <a:off x="4108" y="3284"/>
              <a:ext cx="1268" cy="196"/>
            </a:xfrm>
            <a:custGeom>
              <a:avLst/>
              <a:gdLst>
                <a:gd name="T0" fmla="*/ 7029 w 7029"/>
                <a:gd name="T1" fmla="*/ 1088 h 1088"/>
                <a:gd name="T2" fmla="*/ 0 w 7029"/>
                <a:gd name="T3" fmla="*/ 0 h 1088"/>
                <a:gd name="T4" fmla="*/ 1 w 7029"/>
                <a:gd name="T5" fmla="*/ 0 h 1088"/>
              </a:gdLst>
              <a:ahLst/>
              <a:cxnLst>
                <a:cxn ang="0">
                  <a:pos x="T0" y="T1"/>
                </a:cxn>
                <a:cxn ang="0">
                  <a:pos x="T2" y="T3"/>
                </a:cxn>
                <a:cxn ang="0">
                  <a:pos x="T4" y="T5"/>
                </a:cxn>
              </a:cxnLst>
              <a:rect l="0" t="0" r="r" b="b"/>
              <a:pathLst>
                <a:path w="7029" h="1088">
                  <a:moveTo>
                    <a:pt x="7029" y="1088"/>
                  </a:moveTo>
                  <a:lnTo>
                    <a:pt x="0" y="0"/>
                  </a:lnTo>
                  <a:lnTo>
                    <a:pt x="1" y="0"/>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21" name="Group 16">
            <a:extLst>
              <a:ext uri="{FF2B5EF4-FFF2-40B4-BE49-F238E27FC236}">
                <a16:creationId xmlns:a16="http://schemas.microsoft.com/office/drawing/2014/main" id="{1D04AA49-BBD4-47E7-AB5F-4F09563593E5}"/>
              </a:ext>
            </a:extLst>
          </p:cNvPr>
          <p:cNvGrpSpPr>
            <a:grpSpLocks/>
          </p:cNvGrpSpPr>
          <p:nvPr/>
        </p:nvGrpSpPr>
        <p:grpSpPr bwMode="auto">
          <a:xfrm>
            <a:off x="8915400" y="2699238"/>
            <a:ext cx="2014537" cy="855663"/>
            <a:chOff x="3744" y="3378"/>
            <a:chExt cx="1269" cy="539"/>
          </a:xfrm>
        </p:grpSpPr>
        <p:sp>
          <p:nvSpPr>
            <p:cNvPr id="22" name="Text Box 17">
              <a:extLst>
                <a:ext uri="{FF2B5EF4-FFF2-40B4-BE49-F238E27FC236}">
                  <a16:creationId xmlns:a16="http://schemas.microsoft.com/office/drawing/2014/main" id="{BA028134-07EA-446A-A847-79C2FD5BEB86}"/>
                </a:ext>
              </a:extLst>
            </p:cNvPr>
            <p:cNvSpPr txBox="1">
              <a:spLocks noChangeArrowheads="1"/>
            </p:cNvSpPr>
            <p:nvPr/>
          </p:nvSpPr>
          <p:spPr bwMode="auto">
            <a:xfrm>
              <a:off x="3744" y="3552"/>
              <a:ext cx="672"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a:latin typeface="Times New Roman" pitchFamily="18" charset="0"/>
                </a:rPr>
                <a:t>Axis</a:t>
              </a:r>
              <a:endParaRPr lang="en-GB" sz="3200" b="1">
                <a:latin typeface="Times New Roman" pitchFamily="18" charset="0"/>
              </a:endParaRPr>
            </a:p>
          </p:txBody>
        </p:sp>
        <p:sp>
          <p:nvSpPr>
            <p:cNvPr id="23" name="Line 18">
              <a:extLst>
                <a:ext uri="{FF2B5EF4-FFF2-40B4-BE49-F238E27FC236}">
                  <a16:creationId xmlns:a16="http://schemas.microsoft.com/office/drawing/2014/main" id="{FB0BEEC1-51B5-4F86-AE2D-3164CD465DCC}"/>
                </a:ext>
              </a:extLst>
            </p:cNvPr>
            <p:cNvSpPr>
              <a:spLocks noChangeShapeType="1"/>
            </p:cNvSpPr>
            <p:nvPr/>
          </p:nvSpPr>
          <p:spPr bwMode="auto">
            <a:xfrm flipV="1">
              <a:off x="4284" y="3378"/>
              <a:ext cx="729" cy="345"/>
            </a:xfrm>
            <a:prstGeom prst="line">
              <a:avLst/>
            </a:prstGeom>
            <a:noFill/>
            <a:ln w="57150">
              <a:solidFill>
                <a:schemeClr val="tx1"/>
              </a:solidFill>
              <a:round/>
              <a:headEnd/>
              <a:tailEnd type="triangle" w="sm"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24" name="Group 19">
            <a:extLst>
              <a:ext uri="{FF2B5EF4-FFF2-40B4-BE49-F238E27FC236}">
                <a16:creationId xmlns:a16="http://schemas.microsoft.com/office/drawing/2014/main" id="{BE1589CD-42FC-42E2-907F-23776C53E97D}"/>
              </a:ext>
            </a:extLst>
          </p:cNvPr>
          <p:cNvGrpSpPr>
            <a:grpSpLocks/>
          </p:cNvGrpSpPr>
          <p:nvPr/>
        </p:nvGrpSpPr>
        <p:grpSpPr bwMode="auto">
          <a:xfrm>
            <a:off x="8986837" y="1434001"/>
            <a:ext cx="1657350" cy="579437"/>
            <a:chOff x="3432" y="2407"/>
            <a:chExt cx="1044" cy="365"/>
          </a:xfrm>
        </p:grpSpPr>
        <p:sp>
          <p:nvSpPr>
            <p:cNvPr id="25" name="Line 20">
              <a:extLst>
                <a:ext uri="{FF2B5EF4-FFF2-40B4-BE49-F238E27FC236}">
                  <a16:creationId xmlns:a16="http://schemas.microsoft.com/office/drawing/2014/main" id="{8876552B-EFBD-493A-BB7E-7F1A4E38D730}"/>
                </a:ext>
              </a:extLst>
            </p:cNvPr>
            <p:cNvSpPr>
              <a:spLocks noChangeShapeType="1"/>
            </p:cNvSpPr>
            <p:nvPr/>
          </p:nvSpPr>
          <p:spPr bwMode="auto">
            <a:xfrm>
              <a:off x="4080" y="2628"/>
              <a:ext cx="396" cy="0"/>
            </a:xfrm>
            <a:prstGeom prst="line">
              <a:avLst/>
            </a:prstGeom>
            <a:noFill/>
            <a:ln w="57150">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6" name="Text Box 21">
              <a:extLst>
                <a:ext uri="{FF2B5EF4-FFF2-40B4-BE49-F238E27FC236}">
                  <a16:creationId xmlns:a16="http://schemas.microsoft.com/office/drawing/2014/main" id="{0F610686-D95B-495A-8298-29C7A39B6D34}"/>
                </a:ext>
              </a:extLst>
            </p:cNvPr>
            <p:cNvSpPr txBox="1">
              <a:spLocks noChangeArrowheads="1"/>
            </p:cNvSpPr>
            <p:nvPr/>
          </p:nvSpPr>
          <p:spPr bwMode="auto">
            <a:xfrm>
              <a:off x="3432" y="2407"/>
              <a:ext cx="862"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a:latin typeface="Times New Roman" pitchFamily="18" charset="0"/>
                </a:rPr>
                <a:t>Edge</a:t>
              </a:r>
              <a:endParaRPr lang="en-GB" sz="3200" b="1">
                <a:latin typeface="Times New Roman" pitchFamily="18" charset="0"/>
              </a:endParaRPr>
            </a:p>
          </p:txBody>
        </p:sp>
      </p:grpSp>
      <p:grpSp>
        <p:nvGrpSpPr>
          <p:cNvPr id="27" name="Group 22">
            <a:extLst>
              <a:ext uri="{FF2B5EF4-FFF2-40B4-BE49-F238E27FC236}">
                <a16:creationId xmlns:a16="http://schemas.microsoft.com/office/drawing/2014/main" id="{46CC6D7D-7169-401F-AFFE-52065F5A0315}"/>
              </a:ext>
            </a:extLst>
          </p:cNvPr>
          <p:cNvGrpSpPr>
            <a:grpSpLocks/>
          </p:cNvGrpSpPr>
          <p:nvPr/>
        </p:nvGrpSpPr>
        <p:grpSpPr bwMode="auto">
          <a:xfrm>
            <a:off x="11291887" y="3469176"/>
            <a:ext cx="1257300" cy="792162"/>
            <a:chOff x="4884" y="3749"/>
            <a:chExt cx="792" cy="499"/>
          </a:xfrm>
        </p:grpSpPr>
        <p:sp>
          <p:nvSpPr>
            <p:cNvPr id="28" name="Line 23">
              <a:extLst>
                <a:ext uri="{FF2B5EF4-FFF2-40B4-BE49-F238E27FC236}">
                  <a16:creationId xmlns:a16="http://schemas.microsoft.com/office/drawing/2014/main" id="{E634EA28-234B-489D-9AFC-6E463C3359C0}"/>
                </a:ext>
              </a:extLst>
            </p:cNvPr>
            <p:cNvSpPr>
              <a:spLocks noChangeShapeType="1"/>
            </p:cNvSpPr>
            <p:nvPr/>
          </p:nvSpPr>
          <p:spPr bwMode="auto">
            <a:xfrm>
              <a:off x="4911" y="3749"/>
              <a:ext cx="273" cy="269"/>
            </a:xfrm>
            <a:prstGeom prst="line">
              <a:avLst/>
            </a:prstGeom>
            <a:noFill/>
            <a:ln w="57150">
              <a:solidFill>
                <a:schemeClr val="tx1"/>
              </a:solidFill>
              <a:round/>
              <a:headEnd type="triangle" w="sm"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9" name="Text Box 24">
              <a:extLst>
                <a:ext uri="{FF2B5EF4-FFF2-40B4-BE49-F238E27FC236}">
                  <a16:creationId xmlns:a16="http://schemas.microsoft.com/office/drawing/2014/main" id="{C30295CA-DBD4-4850-8216-4D1325881356}"/>
                </a:ext>
              </a:extLst>
            </p:cNvPr>
            <p:cNvSpPr txBox="1">
              <a:spLocks noChangeArrowheads="1"/>
            </p:cNvSpPr>
            <p:nvPr/>
          </p:nvSpPr>
          <p:spPr bwMode="auto">
            <a:xfrm>
              <a:off x="4884" y="3921"/>
              <a:ext cx="792"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2800" b="1">
                  <a:latin typeface="Times New Roman" pitchFamily="18" charset="0"/>
                </a:rPr>
                <a:t>Base</a:t>
              </a:r>
              <a:endParaRPr lang="en-GB" sz="2800" b="1">
                <a:latin typeface="Times New Roman" pitchFamily="18" charset="0"/>
              </a:endParaRPr>
            </a:p>
          </p:txBody>
        </p:sp>
      </p:grpSp>
    </p:spTree>
    <p:extLst>
      <p:ext uri="{BB962C8B-B14F-4D97-AF65-F5344CB8AC3E}">
        <p14:creationId xmlns:p14="http://schemas.microsoft.com/office/powerpoint/2010/main" val="39541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lide(from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2" presetClass="entr" presetSubtype="8"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slide(fromLeft)">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dissolve">
                                      <p:cBhvr>
                                        <p:cTn id="23" dur="500"/>
                                        <p:tgtEl>
                                          <p:spTgt spid="21"/>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dissolve">
                                      <p:cBhvr>
                                        <p:cTn id="28" dur="500"/>
                                        <p:tgtEl>
                                          <p:spTgt spid="24"/>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dissolve">
                                      <p:cBhvr>
                                        <p:cTn id="3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utoUpdateAnimBg="0"/>
      <p:bldP spid="9"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604962" y="-119151"/>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Classification of pyramid</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6" name="Text Box 2">
            <a:extLst>
              <a:ext uri="{FF2B5EF4-FFF2-40B4-BE49-F238E27FC236}">
                <a16:creationId xmlns:a16="http://schemas.microsoft.com/office/drawing/2014/main" id="{56A7309B-49F1-41D0-91D8-920934450902}"/>
              </a:ext>
            </a:extLst>
          </p:cNvPr>
          <p:cNvSpPr txBox="1">
            <a:spLocks noChangeArrowheads="1"/>
          </p:cNvSpPr>
          <p:nvPr/>
        </p:nvSpPr>
        <p:spPr bwMode="auto">
          <a:xfrm>
            <a:off x="0" y="1225111"/>
            <a:ext cx="91440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itchFamily="34" charset="0"/>
              </a:defRPr>
            </a:lvl1pPr>
            <a:lvl2pPr marL="914400" indent="-342900">
              <a:defRPr>
                <a:solidFill>
                  <a:schemeClr val="tx1"/>
                </a:solidFill>
                <a:latin typeface="Arial" pitchFamily="34" charset="0"/>
              </a:defRPr>
            </a:lvl2pPr>
            <a:lvl3pPr marL="1447800" indent="-342900">
              <a:defRPr>
                <a:solidFill>
                  <a:schemeClr val="tx1"/>
                </a:solidFill>
                <a:latin typeface="Arial" pitchFamily="34" charset="0"/>
              </a:defRPr>
            </a:lvl3pPr>
            <a:lvl4pPr marL="1981200" indent="-342900">
              <a:defRPr>
                <a:solidFill>
                  <a:schemeClr val="tx1"/>
                </a:solidFill>
                <a:latin typeface="Arial" pitchFamily="34" charset="0"/>
              </a:defRPr>
            </a:lvl4pPr>
            <a:lvl5pPr marL="2514600" indent="-342900">
              <a:defRPr>
                <a:solidFill>
                  <a:schemeClr val="tx1"/>
                </a:solidFill>
                <a:latin typeface="Arial" pitchFamily="34" charset="0"/>
              </a:defRPr>
            </a:lvl5pPr>
            <a:lvl6pPr marL="2971800" indent="-342900" fontAlgn="base">
              <a:spcBef>
                <a:spcPct val="0"/>
              </a:spcBef>
              <a:spcAft>
                <a:spcPct val="0"/>
              </a:spcAft>
              <a:defRPr>
                <a:solidFill>
                  <a:schemeClr val="tx1"/>
                </a:solidFill>
                <a:latin typeface="Arial" pitchFamily="34" charset="0"/>
              </a:defRPr>
            </a:lvl6pPr>
            <a:lvl7pPr marL="3429000" indent="-342900" fontAlgn="base">
              <a:spcBef>
                <a:spcPct val="0"/>
              </a:spcBef>
              <a:spcAft>
                <a:spcPct val="0"/>
              </a:spcAft>
              <a:defRPr>
                <a:solidFill>
                  <a:schemeClr val="tx1"/>
                </a:solidFill>
                <a:latin typeface="Arial" pitchFamily="34" charset="0"/>
              </a:defRPr>
            </a:lvl7pPr>
            <a:lvl8pPr marL="3886200" indent="-342900" fontAlgn="base">
              <a:spcBef>
                <a:spcPct val="0"/>
              </a:spcBef>
              <a:spcAft>
                <a:spcPct val="0"/>
              </a:spcAft>
              <a:defRPr>
                <a:solidFill>
                  <a:schemeClr val="tx1"/>
                </a:solidFill>
                <a:latin typeface="Arial" pitchFamily="34" charset="0"/>
              </a:defRPr>
            </a:lvl8pPr>
            <a:lvl9pPr marL="4343400" indent="-342900" fontAlgn="base">
              <a:spcBef>
                <a:spcPct val="0"/>
              </a:spcBef>
              <a:spcAft>
                <a:spcPct val="0"/>
              </a:spcAft>
              <a:defRPr>
                <a:solidFill>
                  <a:schemeClr val="tx1"/>
                </a:solidFill>
                <a:latin typeface="Arial" pitchFamily="34" charset="0"/>
              </a:defRPr>
            </a:lvl9pPr>
          </a:lstStyle>
          <a:p>
            <a:pPr algn="just"/>
            <a:r>
              <a:rPr lang="en-US" sz="3000" b="1" i="1" dirty="0">
                <a:solidFill>
                  <a:srgbClr val="FF0000"/>
                </a:solidFill>
                <a:latin typeface="Amphion" pitchFamily="2" charset="0"/>
              </a:rPr>
              <a:t>According to the shape of its base, pyramid can be sub classified into following types:</a:t>
            </a:r>
            <a:endParaRPr lang="en-GB" sz="3000" dirty="0">
              <a:solidFill>
                <a:srgbClr val="FF0000"/>
              </a:solidFill>
              <a:latin typeface="Amphion" pitchFamily="2" charset="0"/>
            </a:endParaRPr>
          </a:p>
        </p:txBody>
      </p:sp>
      <p:sp>
        <p:nvSpPr>
          <p:cNvPr id="8" name="Text Box 3">
            <a:extLst>
              <a:ext uri="{FF2B5EF4-FFF2-40B4-BE49-F238E27FC236}">
                <a16:creationId xmlns:a16="http://schemas.microsoft.com/office/drawing/2014/main" id="{F30D9F02-B5AC-4EB3-90D7-06FBEB4CE779}"/>
              </a:ext>
            </a:extLst>
          </p:cNvPr>
          <p:cNvSpPr txBox="1">
            <a:spLocks noChangeArrowheads="1"/>
          </p:cNvSpPr>
          <p:nvPr/>
        </p:nvSpPr>
        <p:spPr bwMode="auto">
          <a:xfrm>
            <a:off x="-1" y="2581934"/>
            <a:ext cx="50292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Amphion" pitchFamily="2" charset="0"/>
              </a:rPr>
              <a:t>(a) </a:t>
            </a:r>
            <a:r>
              <a:rPr lang="en-US" sz="3200" b="1" i="1" u="sng">
                <a:solidFill>
                  <a:srgbClr val="0066CC"/>
                </a:solidFill>
                <a:latin typeface="Amphion" pitchFamily="2" charset="0"/>
              </a:rPr>
              <a:t>Triangular Pyramid:</a:t>
            </a:r>
            <a:endParaRPr lang="en-GB" sz="3200" u="sng">
              <a:solidFill>
                <a:srgbClr val="0066CC"/>
              </a:solidFill>
              <a:latin typeface="Amphion" pitchFamily="2" charset="0"/>
            </a:endParaRPr>
          </a:p>
        </p:txBody>
      </p:sp>
      <p:sp>
        <p:nvSpPr>
          <p:cNvPr id="9" name="Text Box 4">
            <a:extLst>
              <a:ext uri="{FF2B5EF4-FFF2-40B4-BE49-F238E27FC236}">
                <a16:creationId xmlns:a16="http://schemas.microsoft.com/office/drawing/2014/main" id="{C7A4D7CE-0D15-4E5C-AA9A-E668364516B5}"/>
              </a:ext>
            </a:extLst>
          </p:cNvPr>
          <p:cNvSpPr txBox="1">
            <a:spLocks noChangeArrowheads="1"/>
          </p:cNvSpPr>
          <p:nvPr/>
        </p:nvSpPr>
        <p:spPr bwMode="auto">
          <a:xfrm>
            <a:off x="4683833" y="2583623"/>
            <a:ext cx="44196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dirty="0">
                <a:solidFill>
                  <a:srgbClr val="0066CC"/>
                </a:solidFill>
                <a:latin typeface="Amphion" pitchFamily="2" charset="0"/>
              </a:rPr>
              <a:t>(b) </a:t>
            </a:r>
            <a:r>
              <a:rPr lang="en-US" sz="3200" b="1" i="1" u="sng" dirty="0">
                <a:solidFill>
                  <a:srgbClr val="0066CC"/>
                </a:solidFill>
                <a:latin typeface="Amphion" pitchFamily="2" charset="0"/>
              </a:rPr>
              <a:t>Square Pyramid:</a:t>
            </a:r>
            <a:endParaRPr lang="en-GB" sz="3200" u="sng" dirty="0">
              <a:solidFill>
                <a:srgbClr val="0066CC"/>
              </a:solidFill>
              <a:latin typeface="Amphion" pitchFamily="2" charset="0"/>
            </a:endParaRPr>
          </a:p>
        </p:txBody>
      </p:sp>
      <p:grpSp>
        <p:nvGrpSpPr>
          <p:cNvPr id="10" name="Group 5">
            <a:extLst>
              <a:ext uri="{FF2B5EF4-FFF2-40B4-BE49-F238E27FC236}">
                <a16:creationId xmlns:a16="http://schemas.microsoft.com/office/drawing/2014/main" id="{FD07D0EB-5489-469E-B846-C64CCF45031F}"/>
              </a:ext>
            </a:extLst>
          </p:cNvPr>
          <p:cNvGrpSpPr>
            <a:grpSpLocks/>
          </p:cNvGrpSpPr>
          <p:nvPr/>
        </p:nvGrpSpPr>
        <p:grpSpPr bwMode="auto">
          <a:xfrm>
            <a:off x="5235990" y="3628096"/>
            <a:ext cx="1933575" cy="2568575"/>
            <a:chOff x="2766" y="2688"/>
            <a:chExt cx="1218" cy="1618"/>
          </a:xfrm>
        </p:grpSpPr>
        <p:sp>
          <p:nvSpPr>
            <p:cNvPr id="11" name="Freeform 6">
              <a:extLst>
                <a:ext uri="{FF2B5EF4-FFF2-40B4-BE49-F238E27FC236}">
                  <a16:creationId xmlns:a16="http://schemas.microsoft.com/office/drawing/2014/main" id="{DA2E523F-EEED-423F-9560-3A70EC57559B}"/>
                </a:ext>
              </a:extLst>
            </p:cNvPr>
            <p:cNvSpPr>
              <a:spLocks/>
            </p:cNvSpPr>
            <p:nvPr/>
          </p:nvSpPr>
          <p:spPr bwMode="auto">
            <a:xfrm>
              <a:off x="2766" y="2690"/>
              <a:ext cx="610" cy="1616"/>
            </a:xfrm>
            <a:custGeom>
              <a:avLst/>
              <a:gdLst>
                <a:gd name="T0" fmla="*/ 0 w 4530"/>
                <a:gd name="T1" fmla="*/ 9372 h 11986"/>
                <a:gd name="T2" fmla="*/ 4530 w 4530"/>
                <a:gd name="T3" fmla="*/ 0 h 11986"/>
                <a:gd name="T4" fmla="*/ 4524 w 4530"/>
                <a:gd name="T5" fmla="*/ 11986 h 11986"/>
                <a:gd name="T6" fmla="*/ 4526 w 4530"/>
                <a:gd name="T7" fmla="*/ 11986 h 11986"/>
              </a:gdLst>
              <a:ahLst/>
              <a:cxnLst>
                <a:cxn ang="0">
                  <a:pos x="T0" y="T1"/>
                </a:cxn>
                <a:cxn ang="0">
                  <a:pos x="T2" y="T3"/>
                </a:cxn>
                <a:cxn ang="0">
                  <a:pos x="T4" y="T5"/>
                </a:cxn>
                <a:cxn ang="0">
                  <a:pos x="T6" y="T7"/>
                </a:cxn>
              </a:cxnLst>
              <a:rect l="0" t="0" r="r" b="b"/>
              <a:pathLst>
                <a:path w="4530" h="11986">
                  <a:moveTo>
                    <a:pt x="0" y="9372"/>
                  </a:moveTo>
                  <a:lnTo>
                    <a:pt x="4530" y="0"/>
                  </a:lnTo>
                  <a:lnTo>
                    <a:pt x="4524" y="11986"/>
                  </a:lnTo>
                  <a:lnTo>
                    <a:pt x="4526" y="11986"/>
                  </a:lnTo>
                </a:path>
              </a:pathLst>
            </a:custGeom>
            <a:solidFill>
              <a:srgbClr val="FF9966"/>
            </a:solidFill>
            <a:ln w="38100" cmpd="sng">
              <a:solidFill>
                <a:schemeClr val="tx1"/>
              </a:solidFill>
              <a:prstDash val="solid"/>
              <a:round/>
              <a:headEnd/>
              <a:tailEnd/>
            </a:ln>
          </p:spPr>
          <p:txBody>
            <a:bodyPr/>
            <a:lstStyle/>
            <a:p>
              <a:endParaRPr lang="en-IN"/>
            </a:p>
          </p:txBody>
        </p:sp>
        <p:sp>
          <p:nvSpPr>
            <p:cNvPr id="12" name="Freeform 7">
              <a:extLst>
                <a:ext uri="{FF2B5EF4-FFF2-40B4-BE49-F238E27FC236}">
                  <a16:creationId xmlns:a16="http://schemas.microsoft.com/office/drawing/2014/main" id="{87C2E63C-BB43-4567-BC39-6C0BD1AC3FB2}"/>
                </a:ext>
              </a:extLst>
            </p:cNvPr>
            <p:cNvSpPr>
              <a:spLocks/>
            </p:cNvSpPr>
            <p:nvPr/>
          </p:nvSpPr>
          <p:spPr bwMode="auto">
            <a:xfrm>
              <a:off x="2766" y="3601"/>
              <a:ext cx="1218" cy="705"/>
            </a:xfrm>
            <a:custGeom>
              <a:avLst/>
              <a:gdLst>
                <a:gd name="T0" fmla="*/ 4524 w 9049"/>
                <a:gd name="T1" fmla="*/ 5228 h 5228"/>
                <a:gd name="T2" fmla="*/ 9049 w 9049"/>
                <a:gd name="T3" fmla="*/ 2614 h 5228"/>
                <a:gd name="T4" fmla="*/ 4524 w 9049"/>
                <a:gd name="T5" fmla="*/ 0 h 5228"/>
                <a:gd name="T6" fmla="*/ 0 w 9049"/>
                <a:gd name="T7" fmla="*/ 2614 h 5228"/>
                <a:gd name="T8" fmla="*/ 4524 w 9049"/>
                <a:gd name="T9" fmla="*/ 5228 h 5228"/>
                <a:gd name="T10" fmla="*/ 4526 w 9049"/>
                <a:gd name="T11" fmla="*/ 5228 h 5228"/>
              </a:gdLst>
              <a:ahLst/>
              <a:cxnLst>
                <a:cxn ang="0">
                  <a:pos x="T0" y="T1"/>
                </a:cxn>
                <a:cxn ang="0">
                  <a:pos x="T2" y="T3"/>
                </a:cxn>
                <a:cxn ang="0">
                  <a:pos x="T4" y="T5"/>
                </a:cxn>
                <a:cxn ang="0">
                  <a:pos x="T6" y="T7"/>
                </a:cxn>
                <a:cxn ang="0">
                  <a:pos x="T8" y="T9"/>
                </a:cxn>
                <a:cxn ang="0">
                  <a:pos x="T10" y="T11"/>
                </a:cxn>
              </a:cxnLst>
              <a:rect l="0" t="0" r="r" b="b"/>
              <a:pathLst>
                <a:path w="9049" h="5228">
                  <a:moveTo>
                    <a:pt x="4524" y="5228"/>
                  </a:moveTo>
                  <a:lnTo>
                    <a:pt x="9049" y="2614"/>
                  </a:lnTo>
                  <a:lnTo>
                    <a:pt x="4524" y="0"/>
                  </a:lnTo>
                  <a:lnTo>
                    <a:pt x="0" y="2614"/>
                  </a:lnTo>
                  <a:lnTo>
                    <a:pt x="4524" y="5228"/>
                  </a:lnTo>
                  <a:lnTo>
                    <a:pt x="4526" y="5228"/>
                  </a:lnTo>
                </a:path>
              </a:pathLst>
            </a:custGeom>
            <a:solidFill>
              <a:srgbClr val="FF9966"/>
            </a:solidFill>
            <a:ln w="38100" cmpd="sng">
              <a:solidFill>
                <a:schemeClr val="tx1"/>
              </a:solidFill>
              <a:prstDash val="solid"/>
              <a:round/>
              <a:headEnd/>
              <a:tailEnd/>
            </a:ln>
          </p:spPr>
          <p:txBody>
            <a:bodyPr/>
            <a:lstStyle/>
            <a:p>
              <a:endParaRPr lang="en-IN"/>
            </a:p>
          </p:txBody>
        </p:sp>
        <p:sp>
          <p:nvSpPr>
            <p:cNvPr id="13" name="Freeform 8">
              <a:extLst>
                <a:ext uri="{FF2B5EF4-FFF2-40B4-BE49-F238E27FC236}">
                  <a16:creationId xmlns:a16="http://schemas.microsoft.com/office/drawing/2014/main" id="{E04CFFCB-5851-4293-83C8-FD2D6F599A47}"/>
                </a:ext>
              </a:extLst>
            </p:cNvPr>
            <p:cNvSpPr>
              <a:spLocks/>
            </p:cNvSpPr>
            <p:nvPr/>
          </p:nvSpPr>
          <p:spPr bwMode="auto">
            <a:xfrm>
              <a:off x="3374" y="2688"/>
              <a:ext cx="610" cy="1618"/>
            </a:xfrm>
            <a:custGeom>
              <a:avLst/>
              <a:gdLst>
                <a:gd name="T0" fmla="*/ 4525 w 4525"/>
                <a:gd name="T1" fmla="*/ 9391 h 12005"/>
                <a:gd name="T2" fmla="*/ 75 w 4525"/>
                <a:gd name="T3" fmla="*/ 0 h 12005"/>
                <a:gd name="T4" fmla="*/ 0 w 4525"/>
                <a:gd name="T5" fmla="*/ 12005 h 12005"/>
                <a:gd name="T6" fmla="*/ 2 w 4525"/>
                <a:gd name="T7" fmla="*/ 12005 h 12005"/>
              </a:gdLst>
              <a:ahLst/>
              <a:cxnLst>
                <a:cxn ang="0">
                  <a:pos x="T0" y="T1"/>
                </a:cxn>
                <a:cxn ang="0">
                  <a:pos x="T2" y="T3"/>
                </a:cxn>
                <a:cxn ang="0">
                  <a:pos x="T4" y="T5"/>
                </a:cxn>
                <a:cxn ang="0">
                  <a:pos x="T6" y="T7"/>
                </a:cxn>
              </a:cxnLst>
              <a:rect l="0" t="0" r="r" b="b"/>
              <a:pathLst>
                <a:path w="4525" h="12005">
                  <a:moveTo>
                    <a:pt x="4525" y="9391"/>
                  </a:moveTo>
                  <a:lnTo>
                    <a:pt x="75" y="0"/>
                  </a:lnTo>
                  <a:lnTo>
                    <a:pt x="0" y="12005"/>
                  </a:lnTo>
                  <a:lnTo>
                    <a:pt x="2" y="12005"/>
                  </a:lnTo>
                </a:path>
              </a:pathLst>
            </a:custGeom>
            <a:solidFill>
              <a:srgbClr val="FF9966"/>
            </a:solidFill>
            <a:ln w="38100" cmpd="sng">
              <a:solidFill>
                <a:schemeClr val="tx1"/>
              </a:solidFill>
              <a:prstDash val="solid"/>
              <a:round/>
              <a:headEnd/>
              <a:tailEnd/>
            </a:ln>
          </p:spPr>
          <p:txBody>
            <a:bodyPr/>
            <a:lstStyle/>
            <a:p>
              <a:endParaRPr lang="en-IN"/>
            </a:p>
          </p:txBody>
        </p:sp>
        <p:sp>
          <p:nvSpPr>
            <p:cNvPr id="14" name="Line 9">
              <a:extLst>
                <a:ext uri="{FF2B5EF4-FFF2-40B4-BE49-F238E27FC236}">
                  <a16:creationId xmlns:a16="http://schemas.microsoft.com/office/drawing/2014/main" id="{50E375D6-9D5A-4411-A62A-288EF9CA8486}"/>
                </a:ext>
              </a:extLst>
            </p:cNvPr>
            <p:cNvSpPr>
              <a:spLocks noChangeShapeType="1"/>
            </p:cNvSpPr>
            <p:nvPr/>
          </p:nvSpPr>
          <p:spPr bwMode="auto">
            <a:xfrm>
              <a:off x="3390" y="3602"/>
              <a:ext cx="576" cy="384"/>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15" name="Group 10">
            <a:extLst>
              <a:ext uri="{FF2B5EF4-FFF2-40B4-BE49-F238E27FC236}">
                <a16:creationId xmlns:a16="http://schemas.microsoft.com/office/drawing/2014/main" id="{FC2EC4C8-5274-4BD7-ADB2-B1C3F477702B}"/>
              </a:ext>
            </a:extLst>
          </p:cNvPr>
          <p:cNvGrpSpPr>
            <a:grpSpLocks/>
          </p:cNvGrpSpPr>
          <p:nvPr/>
        </p:nvGrpSpPr>
        <p:grpSpPr bwMode="auto">
          <a:xfrm>
            <a:off x="752474" y="3356634"/>
            <a:ext cx="2012950" cy="2720975"/>
            <a:chOff x="3916" y="1008"/>
            <a:chExt cx="1268" cy="1714"/>
          </a:xfrm>
        </p:grpSpPr>
        <p:sp>
          <p:nvSpPr>
            <p:cNvPr id="16" name="Freeform 11">
              <a:extLst>
                <a:ext uri="{FF2B5EF4-FFF2-40B4-BE49-F238E27FC236}">
                  <a16:creationId xmlns:a16="http://schemas.microsoft.com/office/drawing/2014/main" id="{F2B37BD4-4A39-4266-9FB0-0BF5634641AB}"/>
                </a:ext>
              </a:extLst>
            </p:cNvPr>
            <p:cNvSpPr>
              <a:spLocks/>
            </p:cNvSpPr>
            <p:nvPr/>
          </p:nvSpPr>
          <p:spPr bwMode="auto">
            <a:xfrm>
              <a:off x="3916" y="1008"/>
              <a:ext cx="537" cy="980"/>
            </a:xfrm>
            <a:custGeom>
              <a:avLst/>
              <a:gdLst>
                <a:gd name="T0" fmla="*/ 0 w 2972"/>
                <a:gd name="T1" fmla="*/ 5422 h 5422"/>
                <a:gd name="T2" fmla="*/ 2971 w 2972"/>
                <a:gd name="T3" fmla="*/ 0 h 5422"/>
                <a:gd name="T4" fmla="*/ 2972 w 2972"/>
                <a:gd name="T5" fmla="*/ 0 h 5422"/>
              </a:gdLst>
              <a:ahLst/>
              <a:cxnLst>
                <a:cxn ang="0">
                  <a:pos x="T0" y="T1"/>
                </a:cxn>
                <a:cxn ang="0">
                  <a:pos x="T2" y="T3"/>
                </a:cxn>
                <a:cxn ang="0">
                  <a:pos x="T4" y="T5"/>
                </a:cxn>
              </a:cxnLst>
              <a:rect l="0" t="0" r="r" b="b"/>
              <a:pathLst>
                <a:path w="2972" h="5422">
                  <a:moveTo>
                    <a:pt x="0" y="5422"/>
                  </a:moveTo>
                  <a:lnTo>
                    <a:pt x="2971" y="0"/>
                  </a:lnTo>
                  <a:lnTo>
                    <a:pt x="2972" y="0"/>
                  </a:lnTo>
                </a:path>
              </a:pathLst>
            </a:custGeom>
            <a:solidFill>
              <a:srgbClr val="FF9900"/>
            </a:solidFill>
            <a:ln w="0">
              <a:solidFill>
                <a:srgbClr val="FFFFFF"/>
              </a:solidFill>
              <a:prstDash val="solid"/>
              <a:round/>
              <a:headEnd/>
              <a:tailEnd/>
            </a:ln>
          </p:spPr>
          <p:txBody>
            <a:bodyPr/>
            <a:lstStyle/>
            <a:p>
              <a:endParaRPr lang="en-IN"/>
            </a:p>
          </p:txBody>
        </p:sp>
        <p:sp>
          <p:nvSpPr>
            <p:cNvPr id="17" name="Freeform 12">
              <a:extLst>
                <a:ext uri="{FF2B5EF4-FFF2-40B4-BE49-F238E27FC236}">
                  <a16:creationId xmlns:a16="http://schemas.microsoft.com/office/drawing/2014/main" id="{1FD28411-9BB6-44BD-9231-E1634B9FBB41}"/>
                </a:ext>
              </a:extLst>
            </p:cNvPr>
            <p:cNvSpPr>
              <a:spLocks/>
            </p:cNvSpPr>
            <p:nvPr/>
          </p:nvSpPr>
          <p:spPr bwMode="auto">
            <a:xfrm>
              <a:off x="3916" y="1988"/>
              <a:ext cx="1268" cy="734"/>
            </a:xfrm>
            <a:custGeom>
              <a:avLst/>
              <a:gdLst>
                <a:gd name="T0" fmla="*/ 1884 w 7029"/>
                <a:gd name="T1" fmla="*/ 4063 h 4063"/>
                <a:gd name="T2" fmla="*/ 7029 w 7029"/>
                <a:gd name="T3" fmla="*/ 1088 h 4063"/>
                <a:gd name="T4" fmla="*/ 0 w 7029"/>
                <a:gd name="T5" fmla="*/ 0 h 4063"/>
                <a:gd name="T6" fmla="*/ 1884 w 7029"/>
                <a:gd name="T7" fmla="*/ 4063 h 4063"/>
                <a:gd name="T8" fmla="*/ 1885 w 7029"/>
                <a:gd name="T9" fmla="*/ 4063 h 4063"/>
              </a:gdLst>
              <a:ahLst/>
              <a:cxnLst>
                <a:cxn ang="0">
                  <a:pos x="T0" y="T1"/>
                </a:cxn>
                <a:cxn ang="0">
                  <a:pos x="T2" y="T3"/>
                </a:cxn>
                <a:cxn ang="0">
                  <a:pos x="T4" y="T5"/>
                </a:cxn>
                <a:cxn ang="0">
                  <a:pos x="T6" y="T7"/>
                </a:cxn>
                <a:cxn ang="0">
                  <a:pos x="T8" y="T9"/>
                </a:cxn>
              </a:cxnLst>
              <a:rect l="0" t="0" r="r" b="b"/>
              <a:pathLst>
                <a:path w="7029" h="4063">
                  <a:moveTo>
                    <a:pt x="1884" y="4063"/>
                  </a:moveTo>
                  <a:lnTo>
                    <a:pt x="7029" y="1088"/>
                  </a:lnTo>
                  <a:lnTo>
                    <a:pt x="0" y="0"/>
                  </a:lnTo>
                  <a:lnTo>
                    <a:pt x="1884" y="4063"/>
                  </a:lnTo>
                  <a:lnTo>
                    <a:pt x="1885" y="4063"/>
                  </a:lnTo>
                </a:path>
              </a:pathLst>
            </a:custGeom>
            <a:noFill/>
            <a:ln w="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8" name="Freeform 13">
              <a:extLst>
                <a:ext uri="{FF2B5EF4-FFF2-40B4-BE49-F238E27FC236}">
                  <a16:creationId xmlns:a16="http://schemas.microsoft.com/office/drawing/2014/main" id="{BBD36AB3-1FB0-4D1F-9BED-0737FE6EE873}"/>
                </a:ext>
              </a:extLst>
            </p:cNvPr>
            <p:cNvSpPr>
              <a:spLocks/>
            </p:cNvSpPr>
            <p:nvPr/>
          </p:nvSpPr>
          <p:spPr bwMode="auto">
            <a:xfrm>
              <a:off x="3916" y="1988"/>
              <a:ext cx="803" cy="465"/>
            </a:xfrm>
            <a:custGeom>
              <a:avLst/>
              <a:gdLst>
                <a:gd name="T0" fmla="*/ 0 w 4457"/>
                <a:gd name="T1" fmla="*/ 0 h 2576"/>
                <a:gd name="T2" fmla="*/ 4456 w 4457"/>
                <a:gd name="T3" fmla="*/ 2576 h 2576"/>
                <a:gd name="T4" fmla="*/ 4457 w 4457"/>
                <a:gd name="T5" fmla="*/ 2576 h 2576"/>
              </a:gdLst>
              <a:ahLst/>
              <a:cxnLst>
                <a:cxn ang="0">
                  <a:pos x="T0" y="T1"/>
                </a:cxn>
                <a:cxn ang="0">
                  <a:pos x="T2" y="T3"/>
                </a:cxn>
                <a:cxn ang="0">
                  <a:pos x="T4" y="T5"/>
                </a:cxn>
              </a:cxnLst>
              <a:rect l="0" t="0" r="r" b="b"/>
              <a:pathLst>
                <a:path w="4457" h="2576">
                  <a:moveTo>
                    <a:pt x="0" y="0"/>
                  </a:moveTo>
                  <a:lnTo>
                    <a:pt x="4456" y="2576"/>
                  </a:lnTo>
                  <a:lnTo>
                    <a:pt x="4457" y="2576"/>
                  </a:lnTo>
                </a:path>
              </a:pathLst>
            </a:custGeom>
            <a:noFill/>
            <a:ln w="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 name="Freeform 14">
              <a:extLst>
                <a:ext uri="{FF2B5EF4-FFF2-40B4-BE49-F238E27FC236}">
                  <a16:creationId xmlns:a16="http://schemas.microsoft.com/office/drawing/2014/main" id="{8D35DB2E-6D6A-42B6-85C5-461F609BBC60}"/>
                </a:ext>
              </a:extLst>
            </p:cNvPr>
            <p:cNvSpPr>
              <a:spLocks/>
            </p:cNvSpPr>
            <p:nvPr/>
          </p:nvSpPr>
          <p:spPr bwMode="auto">
            <a:xfrm>
              <a:off x="4086" y="2184"/>
              <a:ext cx="1098" cy="171"/>
            </a:xfrm>
            <a:custGeom>
              <a:avLst/>
              <a:gdLst>
                <a:gd name="T0" fmla="*/ 6088 w 6088"/>
                <a:gd name="T1" fmla="*/ 0 h 944"/>
                <a:gd name="T2" fmla="*/ 0 w 6088"/>
                <a:gd name="T3" fmla="*/ 944 h 944"/>
                <a:gd name="T4" fmla="*/ 1 w 6088"/>
                <a:gd name="T5" fmla="*/ 944 h 944"/>
              </a:gdLst>
              <a:ahLst/>
              <a:cxnLst>
                <a:cxn ang="0">
                  <a:pos x="T0" y="T1"/>
                </a:cxn>
                <a:cxn ang="0">
                  <a:pos x="T2" y="T3"/>
                </a:cxn>
                <a:cxn ang="0">
                  <a:pos x="T4" y="T5"/>
                </a:cxn>
              </a:cxnLst>
              <a:rect l="0" t="0" r="r" b="b"/>
              <a:pathLst>
                <a:path w="6088" h="944">
                  <a:moveTo>
                    <a:pt x="6088" y="0"/>
                  </a:moveTo>
                  <a:lnTo>
                    <a:pt x="0" y="944"/>
                  </a:lnTo>
                  <a:lnTo>
                    <a:pt x="1" y="944"/>
                  </a:lnTo>
                </a:path>
              </a:pathLst>
            </a:custGeom>
            <a:noFill/>
            <a:ln w="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 name="Freeform 15">
              <a:extLst>
                <a:ext uri="{FF2B5EF4-FFF2-40B4-BE49-F238E27FC236}">
                  <a16:creationId xmlns:a16="http://schemas.microsoft.com/office/drawing/2014/main" id="{E71EBFFD-5E47-47C1-9602-B44AC110A607}"/>
                </a:ext>
              </a:extLst>
            </p:cNvPr>
            <p:cNvSpPr>
              <a:spLocks/>
            </p:cNvSpPr>
            <p:nvPr/>
          </p:nvSpPr>
          <p:spPr bwMode="auto">
            <a:xfrm>
              <a:off x="4255" y="2184"/>
              <a:ext cx="929" cy="538"/>
            </a:xfrm>
            <a:custGeom>
              <a:avLst/>
              <a:gdLst>
                <a:gd name="T0" fmla="*/ 0 w 5147"/>
                <a:gd name="T1" fmla="*/ 2975 h 2975"/>
                <a:gd name="T2" fmla="*/ 5145 w 5147"/>
                <a:gd name="T3" fmla="*/ 0 h 2975"/>
                <a:gd name="T4" fmla="*/ 5147 w 5147"/>
                <a:gd name="T5" fmla="*/ 0 h 2975"/>
              </a:gdLst>
              <a:ahLst/>
              <a:cxnLst>
                <a:cxn ang="0">
                  <a:pos x="T0" y="T1"/>
                </a:cxn>
                <a:cxn ang="0">
                  <a:pos x="T2" y="T3"/>
                </a:cxn>
                <a:cxn ang="0">
                  <a:pos x="T4" y="T5"/>
                </a:cxn>
              </a:cxnLst>
              <a:rect l="0" t="0" r="r" b="b"/>
              <a:pathLst>
                <a:path w="5147" h="2975">
                  <a:moveTo>
                    <a:pt x="0" y="2975"/>
                  </a:moveTo>
                  <a:lnTo>
                    <a:pt x="5145" y="0"/>
                  </a:lnTo>
                  <a:lnTo>
                    <a:pt x="5147" y="0"/>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1" name="Freeform 16">
              <a:extLst>
                <a:ext uri="{FF2B5EF4-FFF2-40B4-BE49-F238E27FC236}">
                  <a16:creationId xmlns:a16="http://schemas.microsoft.com/office/drawing/2014/main" id="{A14512D1-29BB-4725-AB29-2E0F30049163}"/>
                </a:ext>
              </a:extLst>
            </p:cNvPr>
            <p:cNvSpPr>
              <a:spLocks/>
            </p:cNvSpPr>
            <p:nvPr/>
          </p:nvSpPr>
          <p:spPr bwMode="auto">
            <a:xfrm>
              <a:off x="4451" y="1008"/>
              <a:ext cx="733" cy="1176"/>
            </a:xfrm>
            <a:custGeom>
              <a:avLst/>
              <a:gdLst>
                <a:gd name="T0" fmla="*/ 0 w 4060"/>
                <a:gd name="T1" fmla="*/ 0 h 6510"/>
                <a:gd name="T2" fmla="*/ 4058 w 4060"/>
                <a:gd name="T3" fmla="*/ 6510 h 6510"/>
                <a:gd name="T4" fmla="*/ 4060 w 4060"/>
                <a:gd name="T5" fmla="*/ 6510 h 6510"/>
              </a:gdLst>
              <a:ahLst/>
              <a:cxnLst>
                <a:cxn ang="0">
                  <a:pos x="T0" y="T1"/>
                </a:cxn>
                <a:cxn ang="0">
                  <a:pos x="T2" y="T3"/>
                </a:cxn>
                <a:cxn ang="0">
                  <a:pos x="T4" y="T5"/>
                </a:cxn>
              </a:cxnLst>
              <a:rect l="0" t="0" r="r" b="b"/>
              <a:pathLst>
                <a:path w="4060" h="6510">
                  <a:moveTo>
                    <a:pt x="0" y="0"/>
                  </a:moveTo>
                  <a:lnTo>
                    <a:pt x="4058" y="6510"/>
                  </a:lnTo>
                  <a:lnTo>
                    <a:pt x="4060" y="6510"/>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2" name="Freeform 17">
              <a:extLst>
                <a:ext uri="{FF2B5EF4-FFF2-40B4-BE49-F238E27FC236}">
                  <a16:creationId xmlns:a16="http://schemas.microsoft.com/office/drawing/2014/main" id="{AC118FAA-1ACE-4333-A616-95B24F4CAFA9}"/>
                </a:ext>
              </a:extLst>
            </p:cNvPr>
            <p:cNvSpPr>
              <a:spLocks/>
            </p:cNvSpPr>
            <p:nvPr/>
          </p:nvSpPr>
          <p:spPr bwMode="auto">
            <a:xfrm>
              <a:off x="4255" y="1008"/>
              <a:ext cx="929" cy="1714"/>
            </a:xfrm>
            <a:custGeom>
              <a:avLst/>
              <a:gdLst>
                <a:gd name="T0" fmla="*/ 0 w 5145"/>
                <a:gd name="T1" fmla="*/ 9485 h 9485"/>
                <a:gd name="T2" fmla="*/ 1087 w 5145"/>
                <a:gd name="T3" fmla="*/ 0 h 9485"/>
                <a:gd name="T4" fmla="*/ 5145 w 5145"/>
                <a:gd name="T5" fmla="*/ 6510 h 9485"/>
                <a:gd name="T6" fmla="*/ 0 w 5145"/>
                <a:gd name="T7" fmla="*/ 9485 h 9485"/>
                <a:gd name="T8" fmla="*/ 1 w 5145"/>
                <a:gd name="T9" fmla="*/ 9485 h 9485"/>
              </a:gdLst>
              <a:ahLst/>
              <a:cxnLst>
                <a:cxn ang="0">
                  <a:pos x="T0" y="T1"/>
                </a:cxn>
                <a:cxn ang="0">
                  <a:pos x="T2" y="T3"/>
                </a:cxn>
                <a:cxn ang="0">
                  <a:pos x="T4" y="T5"/>
                </a:cxn>
                <a:cxn ang="0">
                  <a:pos x="T6" y="T7"/>
                </a:cxn>
                <a:cxn ang="0">
                  <a:pos x="T8" y="T9"/>
                </a:cxn>
              </a:cxnLst>
              <a:rect l="0" t="0" r="r" b="b"/>
              <a:pathLst>
                <a:path w="5145" h="9485">
                  <a:moveTo>
                    <a:pt x="0" y="9485"/>
                  </a:moveTo>
                  <a:lnTo>
                    <a:pt x="1087" y="0"/>
                  </a:lnTo>
                  <a:lnTo>
                    <a:pt x="5145" y="6510"/>
                  </a:lnTo>
                  <a:lnTo>
                    <a:pt x="0" y="9485"/>
                  </a:lnTo>
                  <a:lnTo>
                    <a:pt x="1" y="9485"/>
                  </a:lnTo>
                </a:path>
              </a:pathLst>
            </a:custGeom>
            <a:solidFill>
              <a:srgbClr val="FF9966"/>
            </a:solidFill>
            <a:ln w="38100" cmpd="sng">
              <a:solidFill>
                <a:schemeClr val="tx1"/>
              </a:solidFill>
              <a:prstDash val="solid"/>
              <a:round/>
              <a:headEnd/>
              <a:tailEnd/>
            </a:ln>
          </p:spPr>
          <p:txBody>
            <a:bodyPr/>
            <a:lstStyle/>
            <a:p>
              <a:endParaRPr lang="en-IN"/>
            </a:p>
          </p:txBody>
        </p:sp>
        <p:sp>
          <p:nvSpPr>
            <p:cNvPr id="23" name="Freeform 18">
              <a:extLst>
                <a:ext uri="{FF2B5EF4-FFF2-40B4-BE49-F238E27FC236}">
                  <a16:creationId xmlns:a16="http://schemas.microsoft.com/office/drawing/2014/main" id="{683785EB-EA87-4977-9AF6-8433A45BD908}"/>
                </a:ext>
              </a:extLst>
            </p:cNvPr>
            <p:cNvSpPr>
              <a:spLocks/>
            </p:cNvSpPr>
            <p:nvPr/>
          </p:nvSpPr>
          <p:spPr bwMode="auto">
            <a:xfrm>
              <a:off x="3916" y="1008"/>
              <a:ext cx="535" cy="1714"/>
            </a:xfrm>
            <a:custGeom>
              <a:avLst/>
              <a:gdLst>
                <a:gd name="T0" fmla="*/ 0 w 2971"/>
                <a:gd name="T1" fmla="*/ 5422 h 9485"/>
                <a:gd name="T2" fmla="*/ 2971 w 2971"/>
                <a:gd name="T3" fmla="*/ 0 h 9485"/>
                <a:gd name="T4" fmla="*/ 1884 w 2971"/>
                <a:gd name="T5" fmla="*/ 9485 h 9485"/>
                <a:gd name="T6" fmla="*/ 0 w 2971"/>
                <a:gd name="T7" fmla="*/ 5422 h 9485"/>
                <a:gd name="T8" fmla="*/ 1 w 2971"/>
                <a:gd name="T9" fmla="*/ 5422 h 9485"/>
              </a:gdLst>
              <a:ahLst/>
              <a:cxnLst>
                <a:cxn ang="0">
                  <a:pos x="T0" y="T1"/>
                </a:cxn>
                <a:cxn ang="0">
                  <a:pos x="T2" y="T3"/>
                </a:cxn>
                <a:cxn ang="0">
                  <a:pos x="T4" y="T5"/>
                </a:cxn>
                <a:cxn ang="0">
                  <a:pos x="T6" y="T7"/>
                </a:cxn>
                <a:cxn ang="0">
                  <a:pos x="T8" y="T9"/>
                </a:cxn>
              </a:cxnLst>
              <a:rect l="0" t="0" r="r" b="b"/>
              <a:pathLst>
                <a:path w="2971" h="9485">
                  <a:moveTo>
                    <a:pt x="0" y="5422"/>
                  </a:moveTo>
                  <a:lnTo>
                    <a:pt x="2971" y="0"/>
                  </a:lnTo>
                  <a:lnTo>
                    <a:pt x="1884" y="9485"/>
                  </a:lnTo>
                  <a:lnTo>
                    <a:pt x="0" y="5422"/>
                  </a:lnTo>
                  <a:lnTo>
                    <a:pt x="1" y="5422"/>
                  </a:lnTo>
                </a:path>
              </a:pathLst>
            </a:custGeom>
            <a:solidFill>
              <a:srgbClr val="FF9966"/>
            </a:solidFill>
            <a:ln w="38100" cmpd="sng">
              <a:solidFill>
                <a:schemeClr val="tx1"/>
              </a:solidFill>
              <a:prstDash val="solid"/>
              <a:round/>
              <a:headEnd/>
              <a:tailEnd/>
            </a:ln>
          </p:spPr>
          <p:txBody>
            <a:bodyPr/>
            <a:lstStyle/>
            <a:p>
              <a:endParaRPr lang="en-IN"/>
            </a:p>
          </p:txBody>
        </p:sp>
        <p:sp>
          <p:nvSpPr>
            <p:cNvPr id="24" name="Freeform 19">
              <a:extLst>
                <a:ext uri="{FF2B5EF4-FFF2-40B4-BE49-F238E27FC236}">
                  <a16:creationId xmlns:a16="http://schemas.microsoft.com/office/drawing/2014/main" id="{693F9733-3396-4919-B762-8483FBF6B2BF}"/>
                </a:ext>
              </a:extLst>
            </p:cNvPr>
            <p:cNvSpPr>
              <a:spLocks/>
            </p:cNvSpPr>
            <p:nvPr/>
          </p:nvSpPr>
          <p:spPr bwMode="auto">
            <a:xfrm>
              <a:off x="4451" y="1008"/>
              <a:ext cx="2" cy="1291"/>
            </a:xfrm>
            <a:custGeom>
              <a:avLst/>
              <a:gdLst>
                <a:gd name="T0" fmla="*/ 0 w 1"/>
                <a:gd name="T1" fmla="*/ 7139 h 7139"/>
                <a:gd name="T2" fmla="*/ 0 w 1"/>
                <a:gd name="T3" fmla="*/ 0 h 7139"/>
                <a:gd name="T4" fmla="*/ 1 w 1"/>
                <a:gd name="T5" fmla="*/ 0 h 7139"/>
              </a:gdLst>
              <a:ahLst/>
              <a:cxnLst>
                <a:cxn ang="0">
                  <a:pos x="T0" y="T1"/>
                </a:cxn>
                <a:cxn ang="0">
                  <a:pos x="T2" y="T3"/>
                </a:cxn>
                <a:cxn ang="0">
                  <a:pos x="T4" y="T5"/>
                </a:cxn>
              </a:cxnLst>
              <a:rect l="0" t="0" r="r" b="b"/>
              <a:pathLst>
                <a:path w="1" h="7139">
                  <a:moveTo>
                    <a:pt x="0" y="7139"/>
                  </a:moveTo>
                  <a:lnTo>
                    <a:pt x="0" y="0"/>
                  </a:lnTo>
                  <a:lnTo>
                    <a:pt x="1" y="0"/>
                  </a:lnTo>
                </a:path>
              </a:pathLst>
            </a:custGeom>
            <a:noFill/>
            <a:ln w="38100" cap="flat" cmpd="sng">
              <a:solidFill>
                <a:schemeClr val="tx1"/>
              </a:solidFill>
              <a:prstDash val="dashDot"/>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5" name="Freeform 20">
              <a:extLst>
                <a:ext uri="{FF2B5EF4-FFF2-40B4-BE49-F238E27FC236}">
                  <a16:creationId xmlns:a16="http://schemas.microsoft.com/office/drawing/2014/main" id="{0E3808E0-0F29-4F93-B3C2-56B6B481D59B}"/>
                </a:ext>
              </a:extLst>
            </p:cNvPr>
            <p:cNvSpPr>
              <a:spLocks/>
            </p:cNvSpPr>
            <p:nvPr/>
          </p:nvSpPr>
          <p:spPr bwMode="auto">
            <a:xfrm>
              <a:off x="3916" y="1988"/>
              <a:ext cx="1268" cy="196"/>
            </a:xfrm>
            <a:custGeom>
              <a:avLst/>
              <a:gdLst>
                <a:gd name="T0" fmla="*/ 7029 w 7029"/>
                <a:gd name="T1" fmla="*/ 1088 h 1088"/>
                <a:gd name="T2" fmla="*/ 0 w 7029"/>
                <a:gd name="T3" fmla="*/ 0 h 1088"/>
                <a:gd name="T4" fmla="*/ 1 w 7029"/>
                <a:gd name="T5" fmla="*/ 0 h 1088"/>
              </a:gdLst>
              <a:ahLst/>
              <a:cxnLst>
                <a:cxn ang="0">
                  <a:pos x="T0" y="T1"/>
                </a:cxn>
                <a:cxn ang="0">
                  <a:pos x="T2" y="T3"/>
                </a:cxn>
                <a:cxn ang="0">
                  <a:pos x="T4" y="T5"/>
                </a:cxn>
              </a:cxnLst>
              <a:rect l="0" t="0" r="r" b="b"/>
              <a:pathLst>
                <a:path w="7029" h="1088">
                  <a:moveTo>
                    <a:pt x="7029" y="1088"/>
                  </a:moveTo>
                  <a:lnTo>
                    <a:pt x="0" y="0"/>
                  </a:lnTo>
                  <a:lnTo>
                    <a:pt x="1" y="0"/>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spTree>
    <p:extLst>
      <p:ext uri="{BB962C8B-B14F-4D97-AF65-F5344CB8AC3E}">
        <p14:creationId xmlns:p14="http://schemas.microsoft.com/office/powerpoint/2010/main" val="482212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slide(from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3" presetClass="entr" presetSubtype="16"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12" presetClass="entr" presetSubtype="8"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slide(fromLeft)">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3" presetClass="entr" presetSubtype="16"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8" grpId="0" autoUpdateAnimBg="0"/>
      <p:bldP spid="9"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Classification of pyramid</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6" name="Text Box 2">
            <a:extLst>
              <a:ext uri="{FF2B5EF4-FFF2-40B4-BE49-F238E27FC236}">
                <a16:creationId xmlns:a16="http://schemas.microsoft.com/office/drawing/2014/main" id="{125F9AA0-B0B0-4C1A-B5BF-3AB8D523612B}"/>
              </a:ext>
            </a:extLst>
          </p:cNvPr>
          <p:cNvSpPr txBox="1">
            <a:spLocks noChangeArrowheads="1"/>
          </p:cNvSpPr>
          <p:nvPr/>
        </p:nvSpPr>
        <p:spPr bwMode="auto">
          <a:xfrm>
            <a:off x="175420" y="1572156"/>
            <a:ext cx="54864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Amphion" pitchFamily="2" charset="0"/>
              </a:rPr>
              <a:t>(c) </a:t>
            </a:r>
            <a:r>
              <a:rPr lang="en-US" sz="3200" b="1" i="1" u="sng">
                <a:solidFill>
                  <a:srgbClr val="0066CC"/>
                </a:solidFill>
                <a:latin typeface="Amphion" pitchFamily="2" charset="0"/>
              </a:rPr>
              <a:t>Pentagonal Pyramid:</a:t>
            </a:r>
            <a:endParaRPr lang="en-GB" sz="3200" u="sng">
              <a:solidFill>
                <a:srgbClr val="0066CC"/>
              </a:solidFill>
              <a:latin typeface="Amphion" pitchFamily="2" charset="0"/>
            </a:endParaRPr>
          </a:p>
        </p:txBody>
      </p:sp>
      <p:sp>
        <p:nvSpPr>
          <p:cNvPr id="8" name="Text Box 3">
            <a:extLst>
              <a:ext uri="{FF2B5EF4-FFF2-40B4-BE49-F238E27FC236}">
                <a16:creationId xmlns:a16="http://schemas.microsoft.com/office/drawing/2014/main" id="{3E7BD85D-226A-4A94-AF8A-9B99867B32E5}"/>
              </a:ext>
            </a:extLst>
          </p:cNvPr>
          <p:cNvSpPr txBox="1">
            <a:spLocks noChangeArrowheads="1"/>
          </p:cNvSpPr>
          <p:nvPr/>
        </p:nvSpPr>
        <p:spPr bwMode="auto">
          <a:xfrm>
            <a:off x="4817267" y="1579954"/>
            <a:ext cx="51054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dirty="0">
                <a:solidFill>
                  <a:srgbClr val="0066CC"/>
                </a:solidFill>
                <a:latin typeface="Amphion" pitchFamily="2" charset="0"/>
              </a:rPr>
              <a:t>(d) </a:t>
            </a:r>
            <a:r>
              <a:rPr lang="en-US" sz="3200" b="1" i="1" u="sng" dirty="0">
                <a:solidFill>
                  <a:srgbClr val="0066CC"/>
                </a:solidFill>
                <a:latin typeface="Amphion" pitchFamily="2" charset="0"/>
              </a:rPr>
              <a:t>Hexagonal Pyramid:</a:t>
            </a:r>
            <a:endParaRPr lang="en-GB" sz="3200" u="sng" dirty="0">
              <a:solidFill>
                <a:srgbClr val="0066CC"/>
              </a:solidFill>
              <a:latin typeface="Amphion" pitchFamily="2" charset="0"/>
            </a:endParaRPr>
          </a:p>
        </p:txBody>
      </p:sp>
      <p:grpSp>
        <p:nvGrpSpPr>
          <p:cNvPr id="9" name="Group 4">
            <a:extLst>
              <a:ext uri="{FF2B5EF4-FFF2-40B4-BE49-F238E27FC236}">
                <a16:creationId xmlns:a16="http://schemas.microsoft.com/office/drawing/2014/main" id="{FD214074-D064-45AE-AFAB-FA894310D7A7}"/>
              </a:ext>
            </a:extLst>
          </p:cNvPr>
          <p:cNvGrpSpPr>
            <a:grpSpLocks/>
          </p:cNvGrpSpPr>
          <p:nvPr/>
        </p:nvGrpSpPr>
        <p:grpSpPr bwMode="auto">
          <a:xfrm>
            <a:off x="1318420" y="2299231"/>
            <a:ext cx="2147888" cy="2432050"/>
            <a:chOff x="3370" y="446"/>
            <a:chExt cx="1353" cy="1532"/>
          </a:xfrm>
        </p:grpSpPr>
        <p:sp>
          <p:nvSpPr>
            <p:cNvPr id="10" name="Freeform 5">
              <a:extLst>
                <a:ext uri="{FF2B5EF4-FFF2-40B4-BE49-F238E27FC236}">
                  <a16:creationId xmlns:a16="http://schemas.microsoft.com/office/drawing/2014/main" id="{B735461B-055B-4C79-A3E6-4111C249486D}"/>
                </a:ext>
              </a:extLst>
            </p:cNvPr>
            <p:cNvSpPr>
              <a:spLocks/>
            </p:cNvSpPr>
            <p:nvPr/>
          </p:nvSpPr>
          <p:spPr bwMode="auto">
            <a:xfrm>
              <a:off x="3370" y="458"/>
              <a:ext cx="711" cy="1173"/>
            </a:xfrm>
            <a:custGeom>
              <a:avLst/>
              <a:gdLst>
                <a:gd name="T0" fmla="*/ 3077 w 5694"/>
                <a:gd name="T1" fmla="*/ 5894 h 9384"/>
                <a:gd name="T2" fmla="*/ 0 w 5694"/>
                <a:gd name="T3" fmla="*/ 9384 h 9384"/>
                <a:gd name="T4" fmla="*/ 5694 w 5694"/>
                <a:gd name="T5" fmla="*/ 0 h 9384"/>
                <a:gd name="T6" fmla="*/ 3077 w 5694"/>
                <a:gd name="T7" fmla="*/ 5894 h 9384"/>
                <a:gd name="T8" fmla="*/ 3078 w 5694"/>
                <a:gd name="T9" fmla="*/ 5894 h 9384"/>
              </a:gdLst>
              <a:ahLst/>
              <a:cxnLst>
                <a:cxn ang="0">
                  <a:pos x="T0" y="T1"/>
                </a:cxn>
                <a:cxn ang="0">
                  <a:pos x="T2" y="T3"/>
                </a:cxn>
                <a:cxn ang="0">
                  <a:pos x="T4" y="T5"/>
                </a:cxn>
                <a:cxn ang="0">
                  <a:pos x="T6" y="T7"/>
                </a:cxn>
                <a:cxn ang="0">
                  <a:pos x="T8" y="T9"/>
                </a:cxn>
              </a:cxnLst>
              <a:rect l="0" t="0" r="r" b="b"/>
              <a:pathLst>
                <a:path w="5694" h="9384">
                  <a:moveTo>
                    <a:pt x="3077" y="5894"/>
                  </a:moveTo>
                  <a:lnTo>
                    <a:pt x="0" y="9384"/>
                  </a:lnTo>
                  <a:lnTo>
                    <a:pt x="5694" y="0"/>
                  </a:lnTo>
                  <a:lnTo>
                    <a:pt x="3077" y="5894"/>
                  </a:lnTo>
                  <a:lnTo>
                    <a:pt x="3078" y="5894"/>
                  </a:lnTo>
                </a:path>
              </a:pathLst>
            </a:custGeom>
            <a:solidFill>
              <a:srgbClr val="FF9966"/>
            </a:solidFill>
            <a:ln w="38100" cmpd="sng">
              <a:solidFill>
                <a:schemeClr val="tx1"/>
              </a:solidFill>
              <a:prstDash val="solid"/>
              <a:round/>
              <a:headEnd/>
              <a:tailEnd/>
            </a:ln>
          </p:spPr>
          <p:txBody>
            <a:bodyPr/>
            <a:lstStyle/>
            <a:p>
              <a:endParaRPr lang="en-IN"/>
            </a:p>
          </p:txBody>
        </p:sp>
        <p:sp>
          <p:nvSpPr>
            <p:cNvPr id="11" name="Freeform 6">
              <a:extLst>
                <a:ext uri="{FF2B5EF4-FFF2-40B4-BE49-F238E27FC236}">
                  <a16:creationId xmlns:a16="http://schemas.microsoft.com/office/drawing/2014/main" id="{76F2AF23-975A-4CE8-82EE-BD30609D6860}"/>
                </a:ext>
              </a:extLst>
            </p:cNvPr>
            <p:cNvSpPr>
              <a:spLocks/>
            </p:cNvSpPr>
            <p:nvPr/>
          </p:nvSpPr>
          <p:spPr bwMode="auto">
            <a:xfrm>
              <a:off x="3754" y="458"/>
              <a:ext cx="837" cy="814"/>
            </a:xfrm>
            <a:custGeom>
              <a:avLst/>
              <a:gdLst>
                <a:gd name="T0" fmla="*/ 0 w 6692"/>
                <a:gd name="T1" fmla="*/ 5894 h 6507"/>
                <a:gd name="T2" fmla="*/ 6692 w 6692"/>
                <a:gd name="T3" fmla="*/ 6507 h 6507"/>
                <a:gd name="T4" fmla="*/ 2617 w 6692"/>
                <a:gd name="T5" fmla="*/ 0 h 6507"/>
                <a:gd name="T6" fmla="*/ 0 w 6692"/>
                <a:gd name="T7" fmla="*/ 5894 h 6507"/>
                <a:gd name="T8" fmla="*/ 1 w 6692"/>
                <a:gd name="T9" fmla="*/ 5894 h 6507"/>
              </a:gdLst>
              <a:ahLst/>
              <a:cxnLst>
                <a:cxn ang="0">
                  <a:pos x="T0" y="T1"/>
                </a:cxn>
                <a:cxn ang="0">
                  <a:pos x="T2" y="T3"/>
                </a:cxn>
                <a:cxn ang="0">
                  <a:pos x="T4" y="T5"/>
                </a:cxn>
                <a:cxn ang="0">
                  <a:pos x="T6" y="T7"/>
                </a:cxn>
                <a:cxn ang="0">
                  <a:pos x="T8" y="T9"/>
                </a:cxn>
              </a:cxnLst>
              <a:rect l="0" t="0" r="r" b="b"/>
              <a:pathLst>
                <a:path w="6692" h="6507">
                  <a:moveTo>
                    <a:pt x="0" y="5894"/>
                  </a:moveTo>
                  <a:lnTo>
                    <a:pt x="6692" y="6507"/>
                  </a:lnTo>
                  <a:lnTo>
                    <a:pt x="2617" y="0"/>
                  </a:lnTo>
                  <a:lnTo>
                    <a:pt x="0" y="5894"/>
                  </a:lnTo>
                  <a:lnTo>
                    <a:pt x="1" y="5894"/>
                  </a:lnTo>
                </a:path>
              </a:pathLst>
            </a:custGeom>
            <a:solidFill>
              <a:srgbClr val="FF9966"/>
            </a:solidFill>
            <a:ln w="38100" cmpd="sng">
              <a:solidFill>
                <a:schemeClr val="tx1"/>
              </a:solidFill>
              <a:prstDash val="solid"/>
              <a:round/>
              <a:headEnd/>
              <a:tailEnd/>
            </a:ln>
          </p:spPr>
          <p:txBody>
            <a:bodyPr/>
            <a:lstStyle/>
            <a:p>
              <a:endParaRPr lang="en-IN"/>
            </a:p>
          </p:txBody>
        </p:sp>
        <p:sp>
          <p:nvSpPr>
            <p:cNvPr id="12" name="Freeform 7">
              <a:extLst>
                <a:ext uri="{FF2B5EF4-FFF2-40B4-BE49-F238E27FC236}">
                  <a16:creationId xmlns:a16="http://schemas.microsoft.com/office/drawing/2014/main" id="{51E412F9-03F3-43C1-AB76-1ED621F53B3B}"/>
                </a:ext>
              </a:extLst>
            </p:cNvPr>
            <p:cNvSpPr>
              <a:spLocks/>
            </p:cNvSpPr>
            <p:nvPr/>
          </p:nvSpPr>
          <p:spPr bwMode="auto">
            <a:xfrm>
              <a:off x="4081" y="458"/>
              <a:ext cx="1" cy="1108"/>
            </a:xfrm>
            <a:custGeom>
              <a:avLst/>
              <a:gdLst>
                <a:gd name="T0" fmla="*/ 0 w 1"/>
                <a:gd name="T1" fmla="*/ 8863 h 8863"/>
                <a:gd name="T2" fmla="*/ 0 w 1"/>
                <a:gd name="T3" fmla="*/ 0 h 8863"/>
                <a:gd name="T4" fmla="*/ 1 w 1"/>
                <a:gd name="T5" fmla="*/ 0 h 8863"/>
              </a:gdLst>
              <a:ahLst/>
              <a:cxnLst>
                <a:cxn ang="0">
                  <a:pos x="T0" y="T1"/>
                </a:cxn>
                <a:cxn ang="0">
                  <a:pos x="T2" y="T3"/>
                </a:cxn>
                <a:cxn ang="0">
                  <a:pos x="T4" y="T5"/>
                </a:cxn>
              </a:cxnLst>
              <a:rect l="0" t="0" r="r" b="b"/>
              <a:pathLst>
                <a:path w="1" h="8863">
                  <a:moveTo>
                    <a:pt x="0" y="8863"/>
                  </a:moveTo>
                  <a:lnTo>
                    <a:pt x="0" y="0"/>
                  </a:lnTo>
                  <a:lnTo>
                    <a:pt x="1" y="0"/>
                  </a:lnTo>
                </a:path>
              </a:pathLst>
            </a:custGeom>
            <a:noFill/>
            <a:ln w="38100" cap="flat" cmpd="sng">
              <a:solidFill>
                <a:schemeClr val="tx1"/>
              </a:solidFill>
              <a:prstDash val="dashDot"/>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3" name="Freeform 8">
              <a:extLst>
                <a:ext uri="{FF2B5EF4-FFF2-40B4-BE49-F238E27FC236}">
                  <a16:creationId xmlns:a16="http://schemas.microsoft.com/office/drawing/2014/main" id="{19042093-437E-4FB6-8FA3-8F73E307CCA7}"/>
                </a:ext>
              </a:extLst>
            </p:cNvPr>
            <p:cNvSpPr>
              <a:spLocks/>
            </p:cNvSpPr>
            <p:nvPr/>
          </p:nvSpPr>
          <p:spPr bwMode="auto">
            <a:xfrm>
              <a:off x="3969" y="458"/>
              <a:ext cx="754" cy="1520"/>
            </a:xfrm>
            <a:custGeom>
              <a:avLst/>
              <a:gdLst>
                <a:gd name="T0" fmla="*/ 901 w 6037"/>
                <a:gd name="T1" fmla="*/ 0 h 12153"/>
                <a:gd name="T2" fmla="*/ 6037 w 6037"/>
                <a:gd name="T3" fmla="*/ 10375 h 12153"/>
                <a:gd name="T4" fmla="*/ 0 w 6037"/>
                <a:gd name="T5" fmla="*/ 12153 h 12153"/>
                <a:gd name="T6" fmla="*/ 901 w 6037"/>
                <a:gd name="T7" fmla="*/ 0 h 12153"/>
                <a:gd name="T8" fmla="*/ 902 w 6037"/>
                <a:gd name="T9" fmla="*/ 0 h 12153"/>
              </a:gdLst>
              <a:ahLst/>
              <a:cxnLst>
                <a:cxn ang="0">
                  <a:pos x="T0" y="T1"/>
                </a:cxn>
                <a:cxn ang="0">
                  <a:pos x="T2" y="T3"/>
                </a:cxn>
                <a:cxn ang="0">
                  <a:pos x="T4" y="T5"/>
                </a:cxn>
                <a:cxn ang="0">
                  <a:pos x="T6" y="T7"/>
                </a:cxn>
                <a:cxn ang="0">
                  <a:pos x="T8" y="T9"/>
                </a:cxn>
              </a:cxnLst>
              <a:rect l="0" t="0" r="r" b="b"/>
              <a:pathLst>
                <a:path w="6037" h="12153">
                  <a:moveTo>
                    <a:pt x="901" y="0"/>
                  </a:moveTo>
                  <a:lnTo>
                    <a:pt x="6037" y="10375"/>
                  </a:lnTo>
                  <a:lnTo>
                    <a:pt x="0" y="12153"/>
                  </a:lnTo>
                  <a:lnTo>
                    <a:pt x="901" y="0"/>
                  </a:lnTo>
                  <a:lnTo>
                    <a:pt x="902" y="0"/>
                  </a:lnTo>
                </a:path>
              </a:pathLst>
            </a:custGeom>
            <a:solidFill>
              <a:srgbClr val="FF9966"/>
            </a:solidFill>
            <a:ln w="38100" cmpd="sng">
              <a:solidFill>
                <a:schemeClr val="tx1"/>
              </a:solidFill>
              <a:prstDash val="solid"/>
              <a:round/>
              <a:headEnd/>
              <a:tailEnd/>
            </a:ln>
          </p:spPr>
          <p:txBody>
            <a:bodyPr/>
            <a:lstStyle/>
            <a:p>
              <a:endParaRPr lang="en-IN"/>
            </a:p>
          </p:txBody>
        </p:sp>
        <p:sp>
          <p:nvSpPr>
            <p:cNvPr id="14" name="Freeform 9">
              <a:extLst>
                <a:ext uri="{FF2B5EF4-FFF2-40B4-BE49-F238E27FC236}">
                  <a16:creationId xmlns:a16="http://schemas.microsoft.com/office/drawing/2014/main" id="{3FD357C2-F2D0-48C4-8791-FCEEBB602787}"/>
                </a:ext>
              </a:extLst>
            </p:cNvPr>
            <p:cNvSpPr>
              <a:spLocks/>
            </p:cNvSpPr>
            <p:nvPr/>
          </p:nvSpPr>
          <p:spPr bwMode="auto">
            <a:xfrm>
              <a:off x="3370" y="1195"/>
              <a:ext cx="1353" cy="783"/>
            </a:xfrm>
            <a:custGeom>
              <a:avLst/>
              <a:gdLst>
                <a:gd name="T0" fmla="*/ 0 w 10830"/>
                <a:gd name="T1" fmla="*/ 3490 h 6259"/>
                <a:gd name="T2" fmla="*/ 4793 w 10830"/>
                <a:gd name="T3" fmla="*/ 6259 h 6259"/>
                <a:gd name="T4" fmla="*/ 10830 w 10830"/>
                <a:gd name="T5" fmla="*/ 4481 h 6259"/>
                <a:gd name="T6" fmla="*/ 9769 w 10830"/>
                <a:gd name="T7" fmla="*/ 613 h 6259"/>
                <a:gd name="T8" fmla="*/ 3077 w 10830"/>
                <a:gd name="T9" fmla="*/ 0 h 6259"/>
                <a:gd name="T10" fmla="*/ 0 w 10830"/>
                <a:gd name="T11" fmla="*/ 3490 h 6259"/>
                <a:gd name="T12" fmla="*/ 1 w 10830"/>
                <a:gd name="T13" fmla="*/ 3490 h 6259"/>
              </a:gdLst>
              <a:ahLst/>
              <a:cxnLst>
                <a:cxn ang="0">
                  <a:pos x="T0" y="T1"/>
                </a:cxn>
                <a:cxn ang="0">
                  <a:pos x="T2" y="T3"/>
                </a:cxn>
                <a:cxn ang="0">
                  <a:pos x="T4" y="T5"/>
                </a:cxn>
                <a:cxn ang="0">
                  <a:pos x="T6" y="T7"/>
                </a:cxn>
                <a:cxn ang="0">
                  <a:pos x="T8" y="T9"/>
                </a:cxn>
                <a:cxn ang="0">
                  <a:pos x="T10" y="T11"/>
                </a:cxn>
                <a:cxn ang="0">
                  <a:pos x="T12" y="T13"/>
                </a:cxn>
              </a:cxnLst>
              <a:rect l="0" t="0" r="r" b="b"/>
              <a:pathLst>
                <a:path w="10830" h="6259">
                  <a:moveTo>
                    <a:pt x="0" y="3490"/>
                  </a:moveTo>
                  <a:lnTo>
                    <a:pt x="4793" y="6259"/>
                  </a:lnTo>
                  <a:lnTo>
                    <a:pt x="10830" y="4481"/>
                  </a:lnTo>
                  <a:lnTo>
                    <a:pt x="9769" y="613"/>
                  </a:lnTo>
                  <a:lnTo>
                    <a:pt x="3077" y="0"/>
                  </a:lnTo>
                  <a:lnTo>
                    <a:pt x="0" y="3490"/>
                  </a:lnTo>
                  <a:lnTo>
                    <a:pt x="1" y="3490"/>
                  </a:lnTo>
                </a:path>
              </a:pathLst>
            </a:custGeom>
            <a:solidFill>
              <a:srgbClr val="FF9966"/>
            </a:solidFill>
            <a:ln w="38100" cmpd="sng">
              <a:solidFill>
                <a:schemeClr val="tx1"/>
              </a:solidFill>
              <a:prstDash val="solid"/>
              <a:round/>
              <a:headEnd/>
              <a:tailEnd/>
            </a:ln>
          </p:spPr>
          <p:txBody>
            <a:bodyPr/>
            <a:lstStyle/>
            <a:p>
              <a:endParaRPr lang="en-IN"/>
            </a:p>
          </p:txBody>
        </p:sp>
        <p:sp>
          <p:nvSpPr>
            <p:cNvPr id="15" name="Freeform 10">
              <a:extLst>
                <a:ext uri="{FF2B5EF4-FFF2-40B4-BE49-F238E27FC236}">
                  <a16:creationId xmlns:a16="http://schemas.microsoft.com/office/drawing/2014/main" id="{59024826-1A3B-4042-92B7-6BBB6E87A9D9}"/>
                </a:ext>
              </a:extLst>
            </p:cNvPr>
            <p:cNvSpPr>
              <a:spLocks/>
            </p:cNvSpPr>
            <p:nvPr/>
          </p:nvSpPr>
          <p:spPr bwMode="auto">
            <a:xfrm>
              <a:off x="3370" y="458"/>
              <a:ext cx="711" cy="1520"/>
            </a:xfrm>
            <a:custGeom>
              <a:avLst/>
              <a:gdLst>
                <a:gd name="T0" fmla="*/ 0 w 5694"/>
                <a:gd name="T1" fmla="*/ 9384 h 12153"/>
                <a:gd name="T2" fmla="*/ 4793 w 5694"/>
                <a:gd name="T3" fmla="*/ 12153 h 12153"/>
                <a:gd name="T4" fmla="*/ 5694 w 5694"/>
                <a:gd name="T5" fmla="*/ 0 h 12153"/>
                <a:gd name="T6" fmla="*/ 0 w 5694"/>
                <a:gd name="T7" fmla="*/ 9384 h 12153"/>
                <a:gd name="T8" fmla="*/ 1 w 5694"/>
                <a:gd name="T9" fmla="*/ 9384 h 12153"/>
              </a:gdLst>
              <a:ahLst/>
              <a:cxnLst>
                <a:cxn ang="0">
                  <a:pos x="T0" y="T1"/>
                </a:cxn>
                <a:cxn ang="0">
                  <a:pos x="T2" y="T3"/>
                </a:cxn>
                <a:cxn ang="0">
                  <a:pos x="T4" y="T5"/>
                </a:cxn>
                <a:cxn ang="0">
                  <a:pos x="T6" y="T7"/>
                </a:cxn>
                <a:cxn ang="0">
                  <a:pos x="T8" y="T9"/>
                </a:cxn>
              </a:cxnLst>
              <a:rect l="0" t="0" r="r" b="b"/>
              <a:pathLst>
                <a:path w="5694" h="12153">
                  <a:moveTo>
                    <a:pt x="0" y="9384"/>
                  </a:moveTo>
                  <a:lnTo>
                    <a:pt x="4793" y="12153"/>
                  </a:lnTo>
                  <a:lnTo>
                    <a:pt x="5694" y="0"/>
                  </a:lnTo>
                  <a:lnTo>
                    <a:pt x="0" y="9384"/>
                  </a:lnTo>
                  <a:lnTo>
                    <a:pt x="1" y="9384"/>
                  </a:lnTo>
                </a:path>
              </a:pathLst>
            </a:custGeom>
            <a:solidFill>
              <a:srgbClr val="FF9966"/>
            </a:solidFill>
            <a:ln w="38100" cmpd="sng">
              <a:solidFill>
                <a:schemeClr val="tx1"/>
              </a:solidFill>
              <a:prstDash val="solid"/>
              <a:round/>
              <a:headEnd/>
              <a:tailEnd/>
            </a:ln>
          </p:spPr>
          <p:txBody>
            <a:bodyPr/>
            <a:lstStyle/>
            <a:p>
              <a:endParaRPr lang="en-IN"/>
            </a:p>
          </p:txBody>
        </p:sp>
        <p:sp>
          <p:nvSpPr>
            <p:cNvPr id="16" name="Line 11">
              <a:extLst>
                <a:ext uri="{FF2B5EF4-FFF2-40B4-BE49-F238E27FC236}">
                  <a16:creationId xmlns:a16="http://schemas.microsoft.com/office/drawing/2014/main" id="{AC6C3215-B641-4CF0-B895-25FE64A39521}"/>
                </a:ext>
              </a:extLst>
            </p:cNvPr>
            <p:cNvSpPr>
              <a:spLocks noChangeShapeType="1"/>
            </p:cNvSpPr>
            <p:nvPr/>
          </p:nvSpPr>
          <p:spPr bwMode="auto">
            <a:xfrm>
              <a:off x="4093" y="446"/>
              <a:ext cx="0" cy="1125"/>
            </a:xfrm>
            <a:prstGeom prst="line">
              <a:avLst/>
            </a:prstGeom>
            <a:noFill/>
            <a:ln w="38100">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17" name="Freeform 12">
              <a:extLst>
                <a:ext uri="{FF2B5EF4-FFF2-40B4-BE49-F238E27FC236}">
                  <a16:creationId xmlns:a16="http://schemas.microsoft.com/office/drawing/2014/main" id="{A6C0F655-7D77-4C79-B653-62E00BACBF18}"/>
                </a:ext>
              </a:extLst>
            </p:cNvPr>
            <p:cNvSpPr>
              <a:spLocks/>
            </p:cNvSpPr>
            <p:nvPr/>
          </p:nvSpPr>
          <p:spPr bwMode="auto">
            <a:xfrm>
              <a:off x="3370" y="1514"/>
              <a:ext cx="1287" cy="117"/>
            </a:xfrm>
            <a:custGeom>
              <a:avLst/>
              <a:gdLst>
                <a:gd name="T0" fmla="*/ 0 w 10301"/>
                <a:gd name="T1" fmla="*/ 943 h 943"/>
                <a:gd name="T2" fmla="*/ 10300 w 10301"/>
                <a:gd name="T3" fmla="*/ 0 h 943"/>
                <a:gd name="T4" fmla="*/ 10301 w 10301"/>
                <a:gd name="T5" fmla="*/ 0 h 943"/>
              </a:gdLst>
              <a:ahLst/>
              <a:cxnLst>
                <a:cxn ang="0">
                  <a:pos x="T0" y="T1"/>
                </a:cxn>
                <a:cxn ang="0">
                  <a:pos x="T2" y="T3"/>
                </a:cxn>
                <a:cxn ang="0">
                  <a:pos x="T4" y="T5"/>
                </a:cxn>
              </a:cxnLst>
              <a:rect l="0" t="0" r="r" b="b"/>
              <a:pathLst>
                <a:path w="10301" h="943">
                  <a:moveTo>
                    <a:pt x="0" y="943"/>
                  </a:moveTo>
                  <a:lnTo>
                    <a:pt x="10300" y="0"/>
                  </a:lnTo>
                  <a:lnTo>
                    <a:pt x="10301" y="0"/>
                  </a:lnTo>
                </a:path>
              </a:pathLst>
            </a:custGeom>
            <a:solidFill>
              <a:srgbClr val="FF9966"/>
            </a:solidFill>
            <a:ln w="38100" cmpd="sng">
              <a:solidFill>
                <a:schemeClr val="tx1"/>
              </a:solidFill>
              <a:prstDash val="solid"/>
              <a:round/>
              <a:headEnd/>
              <a:tailEnd/>
            </a:ln>
          </p:spPr>
          <p:txBody>
            <a:bodyPr/>
            <a:lstStyle/>
            <a:p>
              <a:endParaRPr lang="en-IN"/>
            </a:p>
          </p:txBody>
        </p:sp>
        <p:sp>
          <p:nvSpPr>
            <p:cNvPr id="18" name="Freeform 13">
              <a:extLst>
                <a:ext uri="{FF2B5EF4-FFF2-40B4-BE49-F238E27FC236}">
                  <a16:creationId xmlns:a16="http://schemas.microsoft.com/office/drawing/2014/main" id="{7A6E5A26-49A2-4895-BFE9-F2570C14CE10}"/>
                </a:ext>
              </a:extLst>
            </p:cNvPr>
            <p:cNvSpPr>
              <a:spLocks/>
            </p:cNvSpPr>
            <p:nvPr/>
          </p:nvSpPr>
          <p:spPr bwMode="auto">
            <a:xfrm>
              <a:off x="3969" y="1234"/>
              <a:ext cx="204" cy="744"/>
            </a:xfrm>
            <a:custGeom>
              <a:avLst/>
              <a:gdLst>
                <a:gd name="T0" fmla="*/ 0 w 1632"/>
                <a:gd name="T1" fmla="*/ 5953 h 5953"/>
                <a:gd name="T2" fmla="*/ 1631 w 1632"/>
                <a:gd name="T3" fmla="*/ 0 h 5953"/>
                <a:gd name="T4" fmla="*/ 1632 w 1632"/>
                <a:gd name="T5" fmla="*/ 0 h 5953"/>
              </a:gdLst>
              <a:ahLst/>
              <a:cxnLst>
                <a:cxn ang="0">
                  <a:pos x="T0" y="T1"/>
                </a:cxn>
                <a:cxn ang="0">
                  <a:pos x="T2" y="T3"/>
                </a:cxn>
                <a:cxn ang="0">
                  <a:pos x="T4" y="T5"/>
                </a:cxn>
              </a:cxnLst>
              <a:rect l="0" t="0" r="r" b="b"/>
              <a:pathLst>
                <a:path w="1632" h="5953">
                  <a:moveTo>
                    <a:pt x="0" y="5953"/>
                  </a:moveTo>
                  <a:lnTo>
                    <a:pt x="1631" y="0"/>
                  </a:lnTo>
                  <a:lnTo>
                    <a:pt x="1632" y="0"/>
                  </a:lnTo>
                </a:path>
              </a:pathLst>
            </a:custGeom>
            <a:solidFill>
              <a:srgbClr val="FF9966"/>
            </a:solidFill>
            <a:ln w="38100" cmpd="sng">
              <a:solidFill>
                <a:schemeClr val="tx1"/>
              </a:solidFill>
              <a:prstDash val="solid"/>
              <a:round/>
              <a:headEnd/>
              <a:tailEnd/>
            </a:ln>
          </p:spPr>
          <p:txBody>
            <a:bodyPr/>
            <a:lstStyle/>
            <a:p>
              <a:endParaRPr lang="en-IN"/>
            </a:p>
          </p:txBody>
        </p:sp>
        <p:sp>
          <p:nvSpPr>
            <p:cNvPr id="19" name="Freeform 14">
              <a:extLst>
                <a:ext uri="{FF2B5EF4-FFF2-40B4-BE49-F238E27FC236}">
                  <a16:creationId xmlns:a16="http://schemas.microsoft.com/office/drawing/2014/main" id="{AFD8EB88-9988-4383-8C33-E41A5E99843E}"/>
                </a:ext>
              </a:extLst>
            </p:cNvPr>
            <p:cNvSpPr>
              <a:spLocks/>
            </p:cNvSpPr>
            <p:nvPr/>
          </p:nvSpPr>
          <p:spPr bwMode="auto">
            <a:xfrm>
              <a:off x="3754" y="1195"/>
              <a:ext cx="592" cy="672"/>
            </a:xfrm>
            <a:custGeom>
              <a:avLst/>
              <a:gdLst>
                <a:gd name="T0" fmla="*/ 0 w 4735"/>
                <a:gd name="T1" fmla="*/ 0 h 5370"/>
                <a:gd name="T2" fmla="*/ 4734 w 4735"/>
                <a:gd name="T3" fmla="*/ 5370 h 5370"/>
                <a:gd name="T4" fmla="*/ 4735 w 4735"/>
                <a:gd name="T5" fmla="*/ 5370 h 5370"/>
              </a:gdLst>
              <a:ahLst/>
              <a:cxnLst>
                <a:cxn ang="0">
                  <a:pos x="T0" y="T1"/>
                </a:cxn>
                <a:cxn ang="0">
                  <a:pos x="T2" y="T3"/>
                </a:cxn>
                <a:cxn ang="0">
                  <a:pos x="T4" y="T5"/>
                </a:cxn>
              </a:cxnLst>
              <a:rect l="0" t="0" r="r" b="b"/>
              <a:pathLst>
                <a:path w="4735" h="5370">
                  <a:moveTo>
                    <a:pt x="0" y="0"/>
                  </a:moveTo>
                  <a:lnTo>
                    <a:pt x="4734" y="5370"/>
                  </a:lnTo>
                  <a:lnTo>
                    <a:pt x="4735" y="5370"/>
                  </a:lnTo>
                </a:path>
              </a:pathLst>
            </a:custGeom>
            <a:solidFill>
              <a:srgbClr val="FF9966"/>
            </a:solidFill>
            <a:ln w="38100" cmpd="sng">
              <a:solidFill>
                <a:schemeClr val="tx1"/>
              </a:solidFill>
              <a:prstDash val="solid"/>
              <a:round/>
              <a:headEnd/>
              <a:tailEnd/>
            </a:ln>
          </p:spPr>
          <p:txBody>
            <a:bodyPr/>
            <a:lstStyle/>
            <a:p>
              <a:endParaRPr lang="en-IN" dirty="0"/>
            </a:p>
          </p:txBody>
        </p:sp>
        <p:sp>
          <p:nvSpPr>
            <p:cNvPr id="20" name="Freeform 15">
              <a:extLst>
                <a:ext uri="{FF2B5EF4-FFF2-40B4-BE49-F238E27FC236}">
                  <a16:creationId xmlns:a16="http://schemas.microsoft.com/office/drawing/2014/main" id="{0EFA0F30-413A-4526-8619-89E578E86DEE}"/>
                </a:ext>
              </a:extLst>
            </p:cNvPr>
            <p:cNvSpPr>
              <a:spLocks/>
            </p:cNvSpPr>
            <p:nvPr/>
          </p:nvSpPr>
          <p:spPr bwMode="auto">
            <a:xfrm>
              <a:off x="4052" y="1550"/>
              <a:ext cx="58" cy="33"/>
            </a:xfrm>
            <a:custGeom>
              <a:avLst/>
              <a:gdLst>
                <a:gd name="T0" fmla="*/ 393 w 461"/>
                <a:gd name="T1" fmla="*/ 39 h 267"/>
                <a:gd name="T2" fmla="*/ 230 w 461"/>
                <a:gd name="T3" fmla="*/ 0 h 267"/>
                <a:gd name="T4" fmla="*/ 67 w 461"/>
                <a:gd name="T5" fmla="*/ 39 h 267"/>
                <a:gd name="T6" fmla="*/ 0 w 461"/>
                <a:gd name="T7" fmla="*/ 134 h 267"/>
                <a:gd name="T8" fmla="*/ 67 w 461"/>
                <a:gd name="T9" fmla="*/ 228 h 267"/>
                <a:gd name="T10" fmla="*/ 230 w 461"/>
                <a:gd name="T11" fmla="*/ 267 h 267"/>
                <a:gd name="T12" fmla="*/ 393 w 461"/>
                <a:gd name="T13" fmla="*/ 228 h 267"/>
                <a:gd name="T14" fmla="*/ 461 w 461"/>
                <a:gd name="T15" fmla="*/ 134 h 267"/>
                <a:gd name="T16" fmla="*/ 393 w 461"/>
                <a:gd name="T17" fmla="*/ 39 h 267"/>
                <a:gd name="T18" fmla="*/ 395 w 461"/>
                <a:gd name="T19" fmla="*/ 39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1" h="267">
                  <a:moveTo>
                    <a:pt x="393" y="39"/>
                  </a:moveTo>
                  <a:lnTo>
                    <a:pt x="230" y="0"/>
                  </a:lnTo>
                  <a:lnTo>
                    <a:pt x="67" y="39"/>
                  </a:lnTo>
                  <a:lnTo>
                    <a:pt x="0" y="134"/>
                  </a:lnTo>
                  <a:lnTo>
                    <a:pt x="67" y="228"/>
                  </a:lnTo>
                  <a:lnTo>
                    <a:pt x="230" y="267"/>
                  </a:lnTo>
                  <a:lnTo>
                    <a:pt x="393" y="228"/>
                  </a:lnTo>
                  <a:lnTo>
                    <a:pt x="461" y="134"/>
                  </a:lnTo>
                  <a:lnTo>
                    <a:pt x="393" y="39"/>
                  </a:lnTo>
                  <a:lnTo>
                    <a:pt x="395" y="39"/>
                  </a:lnTo>
                </a:path>
              </a:pathLst>
            </a:custGeom>
            <a:solidFill>
              <a:srgbClr val="FF9966"/>
            </a:solidFill>
            <a:ln w="38100" cmpd="sng">
              <a:solidFill>
                <a:schemeClr val="tx1"/>
              </a:solidFill>
              <a:prstDash val="solid"/>
              <a:round/>
              <a:headEnd/>
              <a:tailEnd/>
            </a:ln>
          </p:spPr>
          <p:txBody>
            <a:bodyPr/>
            <a:lstStyle/>
            <a:p>
              <a:endParaRPr lang="en-IN"/>
            </a:p>
          </p:txBody>
        </p:sp>
        <p:sp>
          <p:nvSpPr>
            <p:cNvPr id="21" name="Freeform 16">
              <a:extLst>
                <a:ext uri="{FF2B5EF4-FFF2-40B4-BE49-F238E27FC236}">
                  <a16:creationId xmlns:a16="http://schemas.microsoft.com/office/drawing/2014/main" id="{FBFEC4F4-6563-4BBF-BE13-03C8EEB417D7}"/>
                </a:ext>
              </a:extLst>
            </p:cNvPr>
            <p:cNvSpPr>
              <a:spLocks/>
            </p:cNvSpPr>
            <p:nvPr/>
          </p:nvSpPr>
          <p:spPr bwMode="auto">
            <a:xfrm>
              <a:off x="4081" y="1533"/>
              <a:ext cx="1" cy="67"/>
            </a:xfrm>
            <a:custGeom>
              <a:avLst/>
              <a:gdLst>
                <a:gd name="T0" fmla="*/ 0 w 1"/>
                <a:gd name="T1" fmla="*/ 533 h 533"/>
                <a:gd name="T2" fmla="*/ 0 w 1"/>
                <a:gd name="T3" fmla="*/ 0 h 533"/>
                <a:gd name="T4" fmla="*/ 1 w 1"/>
                <a:gd name="T5" fmla="*/ 0 h 533"/>
              </a:gdLst>
              <a:ahLst/>
              <a:cxnLst>
                <a:cxn ang="0">
                  <a:pos x="T0" y="T1"/>
                </a:cxn>
                <a:cxn ang="0">
                  <a:pos x="T2" y="T3"/>
                </a:cxn>
                <a:cxn ang="0">
                  <a:pos x="T4" y="T5"/>
                </a:cxn>
              </a:cxnLst>
              <a:rect l="0" t="0" r="r" b="b"/>
              <a:pathLst>
                <a:path w="1" h="533">
                  <a:moveTo>
                    <a:pt x="0" y="533"/>
                  </a:moveTo>
                  <a:lnTo>
                    <a:pt x="0" y="0"/>
                  </a:lnTo>
                  <a:lnTo>
                    <a:pt x="1" y="0"/>
                  </a:lnTo>
                </a:path>
              </a:pathLst>
            </a:custGeom>
            <a:solidFill>
              <a:srgbClr val="FF9966"/>
            </a:solidFill>
            <a:ln w="38100" cmpd="sng">
              <a:solidFill>
                <a:schemeClr val="tx1"/>
              </a:solidFill>
              <a:prstDash val="solid"/>
              <a:round/>
              <a:headEnd/>
              <a:tailEnd/>
            </a:ln>
          </p:spPr>
          <p:txBody>
            <a:bodyPr/>
            <a:lstStyle/>
            <a:p>
              <a:endParaRPr lang="en-IN"/>
            </a:p>
          </p:txBody>
        </p:sp>
        <p:sp>
          <p:nvSpPr>
            <p:cNvPr id="22" name="Freeform 17">
              <a:extLst>
                <a:ext uri="{FF2B5EF4-FFF2-40B4-BE49-F238E27FC236}">
                  <a16:creationId xmlns:a16="http://schemas.microsoft.com/office/drawing/2014/main" id="{9CB85920-34AA-4E11-B51F-03BE403D7064}"/>
                </a:ext>
              </a:extLst>
            </p:cNvPr>
            <p:cNvSpPr>
              <a:spLocks/>
            </p:cNvSpPr>
            <p:nvPr/>
          </p:nvSpPr>
          <p:spPr bwMode="auto">
            <a:xfrm>
              <a:off x="4024" y="1566"/>
              <a:ext cx="115" cy="1"/>
            </a:xfrm>
            <a:custGeom>
              <a:avLst/>
              <a:gdLst>
                <a:gd name="T0" fmla="*/ 0 w 924"/>
                <a:gd name="T1" fmla="*/ 923 w 924"/>
                <a:gd name="T2" fmla="*/ 924 w 924"/>
              </a:gdLst>
              <a:ahLst/>
              <a:cxnLst>
                <a:cxn ang="0">
                  <a:pos x="T0" y="0"/>
                </a:cxn>
                <a:cxn ang="0">
                  <a:pos x="T1" y="0"/>
                </a:cxn>
                <a:cxn ang="0">
                  <a:pos x="T2" y="0"/>
                </a:cxn>
              </a:cxnLst>
              <a:rect l="0" t="0" r="r" b="b"/>
              <a:pathLst>
                <a:path w="924">
                  <a:moveTo>
                    <a:pt x="0" y="0"/>
                  </a:moveTo>
                  <a:lnTo>
                    <a:pt x="923" y="0"/>
                  </a:lnTo>
                  <a:lnTo>
                    <a:pt x="924" y="0"/>
                  </a:lnTo>
                </a:path>
              </a:pathLst>
            </a:custGeom>
            <a:solidFill>
              <a:srgbClr val="FF9966"/>
            </a:solidFill>
            <a:ln w="38100" cmpd="sng">
              <a:solidFill>
                <a:schemeClr val="tx1"/>
              </a:solidFill>
              <a:prstDash val="solid"/>
              <a:round/>
              <a:headEnd/>
              <a:tailEnd/>
            </a:ln>
          </p:spPr>
          <p:txBody>
            <a:bodyPr/>
            <a:lstStyle/>
            <a:p>
              <a:endParaRPr lang="en-IN"/>
            </a:p>
          </p:txBody>
        </p:sp>
        <p:sp>
          <p:nvSpPr>
            <p:cNvPr id="23" name="Line 18">
              <a:extLst>
                <a:ext uri="{FF2B5EF4-FFF2-40B4-BE49-F238E27FC236}">
                  <a16:creationId xmlns:a16="http://schemas.microsoft.com/office/drawing/2014/main" id="{220971A6-266B-4850-9B34-C6A066F38B6D}"/>
                </a:ext>
              </a:extLst>
            </p:cNvPr>
            <p:cNvSpPr>
              <a:spLocks noChangeShapeType="1"/>
            </p:cNvSpPr>
            <p:nvPr/>
          </p:nvSpPr>
          <p:spPr bwMode="auto">
            <a:xfrm>
              <a:off x="3754" y="1207"/>
              <a:ext cx="407" cy="39"/>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4" name="Freeform 19">
              <a:extLst>
                <a:ext uri="{FF2B5EF4-FFF2-40B4-BE49-F238E27FC236}">
                  <a16:creationId xmlns:a16="http://schemas.microsoft.com/office/drawing/2014/main" id="{6D93F95E-B947-46EF-900E-9D23FFE5E748}"/>
                </a:ext>
              </a:extLst>
            </p:cNvPr>
            <p:cNvSpPr>
              <a:spLocks/>
            </p:cNvSpPr>
            <p:nvPr/>
          </p:nvSpPr>
          <p:spPr bwMode="auto">
            <a:xfrm>
              <a:off x="4081" y="458"/>
              <a:ext cx="642" cy="1297"/>
            </a:xfrm>
            <a:custGeom>
              <a:avLst/>
              <a:gdLst>
                <a:gd name="T0" fmla="*/ 4075 w 5136"/>
                <a:gd name="T1" fmla="*/ 6507 h 10375"/>
                <a:gd name="T2" fmla="*/ 5136 w 5136"/>
                <a:gd name="T3" fmla="*/ 10375 h 10375"/>
                <a:gd name="T4" fmla="*/ 0 w 5136"/>
                <a:gd name="T5" fmla="*/ 0 h 10375"/>
                <a:gd name="T6" fmla="*/ 4075 w 5136"/>
                <a:gd name="T7" fmla="*/ 6507 h 10375"/>
                <a:gd name="T8" fmla="*/ 4077 w 5136"/>
                <a:gd name="T9" fmla="*/ 6507 h 10375"/>
              </a:gdLst>
              <a:ahLst/>
              <a:cxnLst>
                <a:cxn ang="0">
                  <a:pos x="T0" y="T1"/>
                </a:cxn>
                <a:cxn ang="0">
                  <a:pos x="T2" y="T3"/>
                </a:cxn>
                <a:cxn ang="0">
                  <a:pos x="T4" y="T5"/>
                </a:cxn>
                <a:cxn ang="0">
                  <a:pos x="T6" y="T7"/>
                </a:cxn>
                <a:cxn ang="0">
                  <a:pos x="T8" y="T9"/>
                </a:cxn>
              </a:cxnLst>
              <a:rect l="0" t="0" r="r" b="b"/>
              <a:pathLst>
                <a:path w="5136" h="10375">
                  <a:moveTo>
                    <a:pt x="4075" y="6507"/>
                  </a:moveTo>
                  <a:lnTo>
                    <a:pt x="5136" y="10375"/>
                  </a:lnTo>
                  <a:lnTo>
                    <a:pt x="0" y="0"/>
                  </a:lnTo>
                  <a:lnTo>
                    <a:pt x="4075" y="6507"/>
                  </a:lnTo>
                  <a:lnTo>
                    <a:pt x="4077" y="6507"/>
                  </a:lnTo>
                </a:path>
              </a:pathLst>
            </a:custGeom>
            <a:solidFill>
              <a:srgbClr val="FF9966"/>
            </a:solidFill>
            <a:ln w="38100" cmpd="sng">
              <a:solidFill>
                <a:schemeClr val="tx1"/>
              </a:solidFill>
              <a:prstDash val="solid"/>
              <a:round/>
              <a:headEnd/>
              <a:tailEnd/>
            </a:ln>
          </p:spPr>
          <p:txBody>
            <a:bodyPr/>
            <a:lstStyle/>
            <a:p>
              <a:endParaRPr lang="en-IN"/>
            </a:p>
          </p:txBody>
        </p:sp>
        <p:sp>
          <p:nvSpPr>
            <p:cNvPr id="25" name="Line 20">
              <a:extLst>
                <a:ext uri="{FF2B5EF4-FFF2-40B4-BE49-F238E27FC236}">
                  <a16:creationId xmlns:a16="http://schemas.microsoft.com/office/drawing/2014/main" id="{BF25A2B6-D1D1-45CE-A2A9-C4888015BDDC}"/>
                </a:ext>
              </a:extLst>
            </p:cNvPr>
            <p:cNvSpPr>
              <a:spLocks noChangeShapeType="1"/>
            </p:cNvSpPr>
            <p:nvPr/>
          </p:nvSpPr>
          <p:spPr bwMode="auto">
            <a:xfrm rot="21260618" flipV="1">
              <a:off x="3382" y="1234"/>
              <a:ext cx="384" cy="366"/>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6" name="Line 21">
              <a:extLst>
                <a:ext uri="{FF2B5EF4-FFF2-40B4-BE49-F238E27FC236}">
                  <a16:creationId xmlns:a16="http://schemas.microsoft.com/office/drawing/2014/main" id="{32B99481-B6C5-4527-9B25-5B3DA4814FBA}"/>
                </a:ext>
              </a:extLst>
            </p:cNvPr>
            <p:cNvSpPr>
              <a:spLocks noChangeShapeType="1"/>
            </p:cNvSpPr>
            <p:nvPr/>
          </p:nvSpPr>
          <p:spPr bwMode="auto">
            <a:xfrm rot="72270" flipH="1">
              <a:off x="3778" y="470"/>
              <a:ext cx="315" cy="73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7" name="Line 22">
              <a:extLst>
                <a:ext uri="{FF2B5EF4-FFF2-40B4-BE49-F238E27FC236}">
                  <a16:creationId xmlns:a16="http://schemas.microsoft.com/office/drawing/2014/main" id="{1A6E119D-2BA1-4E3C-A8CB-8B75A1694408}"/>
                </a:ext>
              </a:extLst>
            </p:cNvPr>
            <p:cNvSpPr>
              <a:spLocks noChangeShapeType="1"/>
            </p:cNvSpPr>
            <p:nvPr/>
          </p:nvSpPr>
          <p:spPr bwMode="auto">
            <a:xfrm>
              <a:off x="4310" y="1246"/>
              <a:ext cx="311" cy="0"/>
            </a:xfrm>
            <a:prstGeom prst="line">
              <a:avLst/>
            </a:prstGeom>
            <a:noFill/>
            <a:ln w="571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28" name="Group 23">
            <a:extLst>
              <a:ext uri="{FF2B5EF4-FFF2-40B4-BE49-F238E27FC236}">
                <a16:creationId xmlns:a16="http://schemas.microsoft.com/office/drawing/2014/main" id="{757B0919-AA3F-4B1C-872A-FF92F9A9F92F}"/>
              </a:ext>
            </a:extLst>
          </p:cNvPr>
          <p:cNvGrpSpPr>
            <a:grpSpLocks/>
          </p:cNvGrpSpPr>
          <p:nvPr/>
        </p:nvGrpSpPr>
        <p:grpSpPr bwMode="auto">
          <a:xfrm>
            <a:off x="6301580" y="2361004"/>
            <a:ext cx="2249487" cy="2603500"/>
            <a:chOff x="3100" y="2446"/>
            <a:chExt cx="1417" cy="1640"/>
          </a:xfrm>
        </p:grpSpPr>
        <p:sp>
          <p:nvSpPr>
            <p:cNvPr id="29" name="Freeform 24">
              <a:extLst>
                <a:ext uri="{FF2B5EF4-FFF2-40B4-BE49-F238E27FC236}">
                  <a16:creationId xmlns:a16="http://schemas.microsoft.com/office/drawing/2014/main" id="{59A93A4A-C451-4E7D-9875-D9FB46C5F3AF}"/>
                </a:ext>
              </a:extLst>
            </p:cNvPr>
            <p:cNvSpPr>
              <a:spLocks/>
            </p:cNvSpPr>
            <p:nvPr/>
          </p:nvSpPr>
          <p:spPr bwMode="auto">
            <a:xfrm>
              <a:off x="3100" y="3221"/>
              <a:ext cx="1417" cy="865"/>
            </a:xfrm>
            <a:custGeom>
              <a:avLst/>
              <a:gdLst>
                <a:gd name="T0" fmla="*/ 969 w 11334"/>
                <a:gd name="T1" fmla="*/ 5673 h 6918"/>
                <a:gd name="T2" fmla="*/ 6636 w 11334"/>
                <a:gd name="T3" fmla="*/ 6918 h 6918"/>
                <a:gd name="T4" fmla="*/ 11334 w 11334"/>
                <a:gd name="T5" fmla="*/ 4704 h 6918"/>
                <a:gd name="T6" fmla="*/ 10366 w 11334"/>
                <a:gd name="T7" fmla="*/ 1244 h 6918"/>
                <a:gd name="T8" fmla="*/ 4698 w 11334"/>
                <a:gd name="T9" fmla="*/ 0 h 6918"/>
                <a:gd name="T10" fmla="*/ 0 w 11334"/>
                <a:gd name="T11" fmla="*/ 2214 h 6918"/>
                <a:gd name="T12" fmla="*/ 969 w 11334"/>
                <a:gd name="T13" fmla="*/ 5673 h 6918"/>
                <a:gd name="T14" fmla="*/ 970 w 11334"/>
                <a:gd name="T15" fmla="*/ 5673 h 69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34" h="6918">
                  <a:moveTo>
                    <a:pt x="969" y="5673"/>
                  </a:moveTo>
                  <a:lnTo>
                    <a:pt x="6636" y="6918"/>
                  </a:lnTo>
                  <a:lnTo>
                    <a:pt x="11334" y="4704"/>
                  </a:lnTo>
                  <a:lnTo>
                    <a:pt x="10366" y="1244"/>
                  </a:lnTo>
                  <a:lnTo>
                    <a:pt x="4698" y="0"/>
                  </a:lnTo>
                  <a:lnTo>
                    <a:pt x="0" y="2214"/>
                  </a:lnTo>
                  <a:lnTo>
                    <a:pt x="969" y="5673"/>
                  </a:lnTo>
                  <a:lnTo>
                    <a:pt x="970" y="5673"/>
                  </a:lnTo>
                </a:path>
              </a:pathLst>
            </a:custGeom>
            <a:solidFill>
              <a:srgbClr val="FF9966"/>
            </a:solidFill>
            <a:ln w="38100" cmpd="sng">
              <a:solidFill>
                <a:schemeClr val="tx1"/>
              </a:solidFill>
              <a:prstDash val="solid"/>
              <a:round/>
              <a:headEnd/>
              <a:tailEnd/>
            </a:ln>
          </p:spPr>
          <p:txBody>
            <a:bodyPr/>
            <a:lstStyle/>
            <a:p>
              <a:endParaRPr lang="en-IN"/>
            </a:p>
          </p:txBody>
        </p:sp>
        <p:sp>
          <p:nvSpPr>
            <p:cNvPr id="30" name="Freeform 25">
              <a:extLst>
                <a:ext uri="{FF2B5EF4-FFF2-40B4-BE49-F238E27FC236}">
                  <a16:creationId xmlns:a16="http://schemas.microsoft.com/office/drawing/2014/main" id="{85B57890-0E2C-4F7A-8E1F-EDA126D83E40}"/>
                </a:ext>
              </a:extLst>
            </p:cNvPr>
            <p:cNvSpPr>
              <a:spLocks/>
            </p:cNvSpPr>
            <p:nvPr/>
          </p:nvSpPr>
          <p:spPr bwMode="auto">
            <a:xfrm>
              <a:off x="3688" y="2446"/>
              <a:ext cx="708" cy="931"/>
            </a:xfrm>
            <a:custGeom>
              <a:avLst/>
              <a:gdLst>
                <a:gd name="T0" fmla="*/ 5668 w 5669"/>
                <a:gd name="T1" fmla="*/ 7448 h 7448"/>
                <a:gd name="T2" fmla="*/ 0 w 5669"/>
                <a:gd name="T3" fmla="*/ 6204 h 7448"/>
                <a:gd name="T4" fmla="*/ 907 w 5669"/>
                <a:gd name="T5" fmla="*/ 0 h 7448"/>
                <a:gd name="T6" fmla="*/ 5668 w 5669"/>
                <a:gd name="T7" fmla="*/ 7448 h 7448"/>
                <a:gd name="T8" fmla="*/ 5669 w 5669"/>
                <a:gd name="T9" fmla="*/ 7448 h 7448"/>
              </a:gdLst>
              <a:ahLst/>
              <a:cxnLst>
                <a:cxn ang="0">
                  <a:pos x="T0" y="T1"/>
                </a:cxn>
                <a:cxn ang="0">
                  <a:pos x="T2" y="T3"/>
                </a:cxn>
                <a:cxn ang="0">
                  <a:pos x="T4" y="T5"/>
                </a:cxn>
                <a:cxn ang="0">
                  <a:pos x="T6" y="T7"/>
                </a:cxn>
                <a:cxn ang="0">
                  <a:pos x="T8" y="T9"/>
                </a:cxn>
              </a:cxnLst>
              <a:rect l="0" t="0" r="r" b="b"/>
              <a:pathLst>
                <a:path w="5669" h="7448">
                  <a:moveTo>
                    <a:pt x="5668" y="7448"/>
                  </a:moveTo>
                  <a:lnTo>
                    <a:pt x="0" y="6204"/>
                  </a:lnTo>
                  <a:lnTo>
                    <a:pt x="907" y="0"/>
                  </a:lnTo>
                  <a:lnTo>
                    <a:pt x="5668" y="7448"/>
                  </a:lnTo>
                  <a:lnTo>
                    <a:pt x="5669" y="7448"/>
                  </a:lnTo>
                </a:path>
              </a:pathLst>
            </a:custGeom>
            <a:solidFill>
              <a:srgbClr val="FF9966"/>
            </a:solidFill>
            <a:ln w="38100" cmpd="sng">
              <a:solidFill>
                <a:schemeClr val="tx1"/>
              </a:solidFill>
              <a:prstDash val="solid"/>
              <a:round/>
              <a:headEnd/>
              <a:tailEnd/>
            </a:ln>
          </p:spPr>
          <p:txBody>
            <a:bodyPr/>
            <a:lstStyle/>
            <a:p>
              <a:endParaRPr lang="en-IN"/>
            </a:p>
          </p:txBody>
        </p:sp>
        <p:sp>
          <p:nvSpPr>
            <p:cNvPr id="31" name="Freeform 26">
              <a:extLst>
                <a:ext uri="{FF2B5EF4-FFF2-40B4-BE49-F238E27FC236}">
                  <a16:creationId xmlns:a16="http://schemas.microsoft.com/office/drawing/2014/main" id="{184D889A-4153-45DD-8086-79974D75B0CB}"/>
                </a:ext>
              </a:extLst>
            </p:cNvPr>
            <p:cNvSpPr>
              <a:spLocks/>
            </p:cNvSpPr>
            <p:nvPr/>
          </p:nvSpPr>
          <p:spPr bwMode="auto">
            <a:xfrm>
              <a:off x="3100" y="2446"/>
              <a:ext cx="701" cy="1052"/>
            </a:xfrm>
            <a:custGeom>
              <a:avLst/>
              <a:gdLst>
                <a:gd name="T0" fmla="*/ 5605 w 5606"/>
                <a:gd name="T1" fmla="*/ 0 h 8418"/>
                <a:gd name="T2" fmla="*/ 4698 w 5606"/>
                <a:gd name="T3" fmla="*/ 6204 h 8418"/>
                <a:gd name="T4" fmla="*/ 0 w 5606"/>
                <a:gd name="T5" fmla="*/ 8418 h 8418"/>
                <a:gd name="T6" fmla="*/ 5605 w 5606"/>
                <a:gd name="T7" fmla="*/ 0 h 8418"/>
                <a:gd name="T8" fmla="*/ 5606 w 5606"/>
                <a:gd name="T9" fmla="*/ 0 h 8418"/>
              </a:gdLst>
              <a:ahLst/>
              <a:cxnLst>
                <a:cxn ang="0">
                  <a:pos x="T0" y="T1"/>
                </a:cxn>
                <a:cxn ang="0">
                  <a:pos x="T2" y="T3"/>
                </a:cxn>
                <a:cxn ang="0">
                  <a:pos x="T4" y="T5"/>
                </a:cxn>
                <a:cxn ang="0">
                  <a:pos x="T6" y="T7"/>
                </a:cxn>
                <a:cxn ang="0">
                  <a:pos x="T8" y="T9"/>
                </a:cxn>
              </a:cxnLst>
              <a:rect l="0" t="0" r="r" b="b"/>
              <a:pathLst>
                <a:path w="5606" h="8418">
                  <a:moveTo>
                    <a:pt x="5605" y="0"/>
                  </a:moveTo>
                  <a:lnTo>
                    <a:pt x="4698" y="6204"/>
                  </a:lnTo>
                  <a:lnTo>
                    <a:pt x="0" y="8418"/>
                  </a:lnTo>
                  <a:lnTo>
                    <a:pt x="5605" y="0"/>
                  </a:lnTo>
                  <a:lnTo>
                    <a:pt x="5606" y="0"/>
                  </a:lnTo>
                </a:path>
              </a:pathLst>
            </a:custGeom>
            <a:solidFill>
              <a:srgbClr val="FF9966"/>
            </a:solidFill>
            <a:ln w="38100" cmpd="sng">
              <a:solidFill>
                <a:schemeClr val="tx1"/>
              </a:solidFill>
              <a:prstDash val="solid"/>
              <a:round/>
              <a:headEnd/>
              <a:tailEnd/>
            </a:ln>
          </p:spPr>
          <p:txBody>
            <a:bodyPr/>
            <a:lstStyle/>
            <a:p>
              <a:endParaRPr lang="en-IN"/>
            </a:p>
          </p:txBody>
        </p:sp>
        <p:sp>
          <p:nvSpPr>
            <p:cNvPr id="32" name="Freeform 27">
              <a:extLst>
                <a:ext uri="{FF2B5EF4-FFF2-40B4-BE49-F238E27FC236}">
                  <a16:creationId xmlns:a16="http://schemas.microsoft.com/office/drawing/2014/main" id="{5C951C2C-9CB2-42C0-BD17-5E4DB7DE5F4D}"/>
                </a:ext>
              </a:extLst>
            </p:cNvPr>
            <p:cNvSpPr>
              <a:spLocks/>
            </p:cNvSpPr>
            <p:nvPr/>
          </p:nvSpPr>
          <p:spPr bwMode="auto">
            <a:xfrm>
              <a:off x="3801" y="2446"/>
              <a:ext cx="716" cy="1363"/>
            </a:xfrm>
            <a:custGeom>
              <a:avLst/>
              <a:gdLst>
                <a:gd name="T0" fmla="*/ 5729 w 5731"/>
                <a:gd name="T1" fmla="*/ 10908 h 10908"/>
                <a:gd name="T2" fmla="*/ 4761 w 5731"/>
                <a:gd name="T3" fmla="*/ 7448 h 10908"/>
                <a:gd name="T4" fmla="*/ 0 w 5731"/>
                <a:gd name="T5" fmla="*/ 0 h 10908"/>
                <a:gd name="T6" fmla="*/ 5729 w 5731"/>
                <a:gd name="T7" fmla="*/ 10908 h 10908"/>
                <a:gd name="T8" fmla="*/ 5731 w 5731"/>
                <a:gd name="T9" fmla="*/ 10908 h 10908"/>
              </a:gdLst>
              <a:ahLst/>
              <a:cxnLst>
                <a:cxn ang="0">
                  <a:pos x="T0" y="T1"/>
                </a:cxn>
                <a:cxn ang="0">
                  <a:pos x="T2" y="T3"/>
                </a:cxn>
                <a:cxn ang="0">
                  <a:pos x="T4" y="T5"/>
                </a:cxn>
                <a:cxn ang="0">
                  <a:pos x="T6" y="T7"/>
                </a:cxn>
                <a:cxn ang="0">
                  <a:pos x="T8" y="T9"/>
                </a:cxn>
              </a:cxnLst>
              <a:rect l="0" t="0" r="r" b="b"/>
              <a:pathLst>
                <a:path w="5731" h="10908">
                  <a:moveTo>
                    <a:pt x="5729" y="10908"/>
                  </a:moveTo>
                  <a:lnTo>
                    <a:pt x="4761" y="7448"/>
                  </a:lnTo>
                  <a:lnTo>
                    <a:pt x="0" y="0"/>
                  </a:lnTo>
                  <a:lnTo>
                    <a:pt x="5729" y="10908"/>
                  </a:lnTo>
                  <a:lnTo>
                    <a:pt x="5731" y="10908"/>
                  </a:lnTo>
                </a:path>
              </a:pathLst>
            </a:custGeom>
            <a:solidFill>
              <a:srgbClr val="FF9966"/>
            </a:solidFill>
            <a:ln w="38100" cmpd="sng">
              <a:solidFill>
                <a:schemeClr val="tx1"/>
              </a:solidFill>
              <a:prstDash val="solid"/>
              <a:round/>
              <a:headEnd/>
              <a:tailEnd/>
            </a:ln>
          </p:spPr>
          <p:txBody>
            <a:bodyPr/>
            <a:lstStyle/>
            <a:p>
              <a:endParaRPr lang="en-IN"/>
            </a:p>
          </p:txBody>
        </p:sp>
        <p:sp>
          <p:nvSpPr>
            <p:cNvPr id="33" name="Freeform 28">
              <a:extLst>
                <a:ext uri="{FF2B5EF4-FFF2-40B4-BE49-F238E27FC236}">
                  <a16:creationId xmlns:a16="http://schemas.microsoft.com/office/drawing/2014/main" id="{8BEF853E-8DD1-40BC-98E7-1C5B56E17F25}"/>
                </a:ext>
              </a:extLst>
            </p:cNvPr>
            <p:cNvSpPr>
              <a:spLocks/>
            </p:cNvSpPr>
            <p:nvPr/>
          </p:nvSpPr>
          <p:spPr bwMode="auto">
            <a:xfrm>
              <a:off x="3801" y="2446"/>
              <a:ext cx="716" cy="1640"/>
            </a:xfrm>
            <a:custGeom>
              <a:avLst/>
              <a:gdLst>
                <a:gd name="T0" fmla="*/ 0 w 5729"/>
                <a:gd name="T1" fmla="*/ 0 h 13122"/>
                <a:gd name="T2" fmla="*/ 1031 w 5729"/>
                <a:gd name="T3" fmla="*/ 13122 h 13122"/>
                <a:gd name="T4" fmla="*/ 5729 w 5729"/>
                <a:gd name="T5" fmla="*/ 10908 h 13122"/>
                <a:gd name="T6" fmla="*/ 0 w 5729"/>
                <a:gd name="T7" fmla="*/ 0 h 13122"/>
                <a:gd name="T8" fmla="*/ 1 w 5729"/>
                <a:gd name="T9" fmla="*/ 0 h 13122"/>
              </a:gdLst>
              <a:ahLst/>
              <a:cxnLst>
                <a:cxn ang="0">
                  <a:pos x="T0" y="T1"/>
                </a:cxn>
                <a:cxn ang="0">
                  <a:pos x="T2" y="T3"/>
                </a:cxn>
                <a:cxn ang="0">
                  <a:pos x="T4" y="T5"/>
                </a:cxn>
                <a:cxn ang="0">
                  <a:pos x="T6" y="T7"/>
                </a:cxn>
                <a:cxn ang="0">
                  <a:pos x="T8" y="T9"/>
                </a:cxn>
              </a:cxnLst>
              <a:rect l="0" t="0" r="r" b="b"/>
              <a:pathLst>
                <a:path w="5729" h="13122">
                  <a:moveTo>
                    <a:pt x="0" y="0"/>
                  </a:moveTo>
                  <a:lnTo>
                    <a:pt x="1031" y="13122"/>
                  </a:lnTo>
                  <a:lnTo>
                    <a:pt x="5729" y="10908"/>
                  </a:lnTo>
                  <a:lnTo>
                    <a:pt x="0" y="0"/>
                  </a:lnTo>
                  <a:lnTo>
                    <a:pt x="1" y="0"/>
                  </a:lnTo>
                </a:path>
              </a:pathLst>
            </a:custGeom>
            <a:solidFill>
              <a:srgbClr val="FF9966"/>
            </a:solidFill>
            <a:ln w="38100" cmpd="sng">
              <a:solidFill>
                <a:schemeClr val="tx1"/>
              </a:solidFill>
              <a:prstDash val="solid"/>
              <a:round/>
              <a:headEnd/>
              <a:tailEnd/>
            </a:ln>
          </p:spPr>
          <p:txBody>
            <a:bodyPr/>
            <a:lstStyle/>
            <a:p>
              <a:endParaRPr lang="en-IN"/>
            </a:p>
          </p:txBody>
        </p:sp>
        <p:sp>
          <p:nvSpPr>
            <p:cNvPr id="34" name="Freeform 29">
              <a:extLst>
                <a:ext uri="{FF2B5EF4-FFF2-40B4-BE49-F238E27FC236}">
                  <a16:creationId xmlns:a16="http://schemas.microsoft.com/office/drawing/2014/main" id="{700B179E-58B1-4EFB-ADA2-7909DA5B56A5}"/>
                </a:ext>
              </a:extLst>
            </p:cNvPr>
            <p:cNvSpPr>
              <a:spLocks/>
            </p:cNvSpPr>
            <p:nvPr/>
          </p:nvSpPr>
          <p:spPr bwMode="auto">
            <a:xfrm>
              <a:off x="3221" y="2446"/>
              <a:ext cx="709" cy="1640"/>
            </a:xfrm>
            <a:custGeom>
              <a:avLst/>
              <a:gdLst>
                <a:gd name="T0" fmla="*/ 0 w 5667"/>
                <a:gd name="T1" fmla="*/ 11877 h 13122"/>
                <a:gd name="T2" fmla="*/ 4636 w 5667"/>
                <a:gd name="T3" fmla="*/ 0 h 13122"/>
                <a:gd name="T4" fmla="*/ 5667 w 5667"/>
                <a:gd name="T5" fmla="*/ 13122 h 13122"/>
                <a:gd name="T6" fmla="*/ 0 w 5667"/>
                <a:gd name="T7" fmla="*/ 11877 h 13122"/>
                <a:gd name="T8" fmla="*/ 1 w 5667"/>
                <a:gd name="T9" fmla="*/ 11877 h 13122"/>
              </a:gdLst>
              <a:ahLst/>
              <a:cxnLst>
                <a:cxn ang="0">
                  <a:pos x="T0" y="T1"/>
                </a:cxn>
                <a:cxn ang="0">
                  <a:pos x="T2" y="T3"/>
                </a:cxn>
                <a:cxn ang="0">
                  <a:pos x="T4" y="T5"/>
                </a:cxn>
                <a:cxn ang="0">
                  <a:pos x="T6" y="T7"/>
                </a:cxn>
                <a:cxn ang="0">
                  <a:pos x="T8" y="T9"/>
                </a:cxn>
              </a:cxnLst>
              <a:rect l="0" t="0" r="r" b="b"/>
              <a:pathLst>
                <a:path w="5667" h="13122">
                  <a:moveTo>
                    <a:pt x="0" y="11877"/>
                  </a:moveTo>
                  <a:lnTo>
                    <a:pt x="4636" y="0"/>
                  </a:lnTo>
                  <a:lnTo>
                    <a:pt x="5667" y="13122"/>
                  </a:lnTo>
                  <a:lnTo>
                    <a:pt x="0" y="11877"/>
                  </a:lnTo>
                  <a:lnTo>
                    <a:pt x="1" y="11877"/>
                  </a:lnTo>
                </a:path>
              </a:pathLst>
            </a:custGeom>
            <a:solidFill>
              <a:srgbClr val="FF9966"/>
            </a:solidFill>
            <a:ln w="38100" cmpd="sng">
              <a:solidFill>
                <a:schemeClr val="tx1"/>
              </a:solidFill>
              <a:prstDash val="solid"/>
              <a:round/>
              <a:headEnd/>
              <a:tailEnd/>
            </a:ln>
          </p:spPr>
          <p:txBody>
            <a:bodyPr/>
            <a:lstStyle/>
            <a:p>
              <a:endParaRPr lang="en-IN"/>
            </a:p>
          </p:txBody>
        </p:sp>
        <p:sp>
          <p:nvSpPr>
            <p:cNvPr id="35" name="Freeform 30">
              <a:extLst>
                <a:ext uri="{FF2B5EF4-FFF2-40B4-BE49-F238E27FC236}">
                  <a16:creationId xmlns:a16="http://schemas.microsoft.com/office/drawing/2014/main" id="{A982955B-F810-4690-8204-AE4A42DC9165}"/>
                </a:ext>
              </a:extLst>
            </p:cNvPr>
            <p:cNvSpPr>
              <a:spLocks/>
            </p:cNvSpPr>
            <p:nvPr/>
          </p:nvSpPr>
          <p:spPr bwMode="auto">
            <a:xfrm>
              <a:off x="3100" y="2446"/>
              <a:ext cx="701" cy="1485"/>
            </a:xfrm>
            <a:custGeom>
              <a:avLst/>
              <a:gdLst>
                <a:gd name="T0" fmla="*/ 0 w 5605"/>
                <a:gd name="T1" fmla="*/ 8418 h 11877"/>
                <a:gd name="T2" fmla="*/ 5605 w 5605"/>
                <a:gd name="T3" fmla="*/ 0 h 11877"/>
                <a:gd name="T4" fmla="*/ 969 w 5605"/>
                <a:gd name="T5" fmla="*/ 11877 h 11877"/>
                <a:gd name="T6" fmla="*/ 0 w 5605"/>
                <a:gd name="T7" fmla="*/ 8418 h 11877"/>
                <a:gd name="T8" fmla="*/ 1 w 5605"/>
                <a:gd name="T9" fmla="*/ 8418 h 11877"/>
              </a:gdLst>
              <a:ahLst/>
              <a:cxnLst>
                <a:cxn ang="0">
                  <a:pos x="T0" y="T1"/>
                </a:cxn>
                <a:cxn ang="0">
                  <a:pos x="T2" y="T3"/>
                </a:cxn>
                <a:cxn ang="0">
                  <a:pos x="T4" y="T5"/>
                </a:cxn>
                <a:cxn ang="0">
                  <a:pos x="T6" y="T7"/>
                </a:cxn>
                <a:cxn ang="0">
                  <a:pos x="T8" y="T9"/>
                </a:cxn>
              </a:cxnLst>
              <a:rect l="0" t="0" r="r" b="b"/>
              <a:pathLst>
                <a:path w="5605" h="11877">
                  <a:moveTo>
                    <a:pt x="0" y="8418"/>
                  </a:moveTo>
                  <a:lnTo>
                    <a:pt x="5605" y="0"/>
                  </a:lnTo>
                  <a:lnTo>
                    <a:pt x="969" y="11877"/>
                  </a:lnTo>
                  <a:lnTo>
                    <a:pt x="0" y="8418"/>
                  </a:lnTo>
                  <a:lnTo>
                    <a:pt x="1" y="8418"/>
                  </a:lnTo>
                </a:path>
              </a:pathLst>
            </a:custGeom>
            <a:solidFill>
              <a:srgbClr val="FF9966"/>
            </a:solidFill>
            <a:ln w="38100" cmpd="sng">
              <a:solidFill>
                <a:schemeClr val="tx1"/>
              </a:solidFill>
              <a:prstDash val="solid"/>
              <a:round/>
              <a:headEnd/>
              <a:tailEnd/>
            </a:ln>
          </p:spPr>
          <p:txBody>
            <a:bodyPr/>
            <a:lstStyle/>
            <a:p>
              <a:endParaRPr lang="en-IN"/>
            </a:p>
          </p:txBody>
        </p:sp>
        <p:sp>
          <p:nvSpPr>
            <p:cNvPr id="36" name="Freeform 31">
              <a:extLst>
                <a:ext uri="{FF2B5EF4-FFF2-40B4-BE49-F238E27FC236}">
                  <a16:creationId xmlns:a16="http://schemas.microsoft.com/office/drawing/2014/main" id="{0508026F-27D3-4E31-8103-031640ADC2D9}"/>
                </a:ext>
              </a:extLst>
            </p:cNvPr>
            <p:cNvSpPr>
              <a:spLocks/>
            </p:cNvSpPr>
            <p:nvPr/>
          </p:nvSpPr>
          <p:spPr bwMode="auto">
            <a:xfrm>
              <a:off x="3801" y="2446"/>
              <a:ext cx="8" cy="1208"/>
            </a:xfrm>
            <a:custGeom>
              <a:avLst/>
              <a:gdLst>
                <a:gd name="T0" fmla="*/ 62 w 62"/>
                <a:gd name="T1" fmla="*/ 9663 h 9663"/>
                <a:gd name="T2" fmla="*/ 0 w 62"/>
                <a:gd name="T3" fmla="*/ 0 h 9663"/>
                <a:gd name="T4" fmla="*/ 1 w 62"/>
                <a:gd name="T5" fmla="*/ 0 h 9663"/>
              </a:gdLst>
              <a:ahLst/>
              <a:cxnLst>
                <a:cxn ang="0">
                  <a:pos x="T0" y="T1"/>
                </a:cxn>
                <a:cxn ang="0">
                  <a:pos x="T2" y="T3"/>
                </a:cxn>
                <a:cxn ang="0">
                  <a:pos x="T4" y="T5"/>
                </a:cxn>
              </a:cxnLst>
              <a:rect l="0" t="0" r="r" b="b"/>
              <a:pathLst>
                <a:path w="62" h="9663">
                  <a:moveTo>
                    <a:pt x="62" y="9663"/>
                  </a:moveTo>
                  <a:lnTo>
                    <a:pt x="0" y="0"/>
                  </a:lnTo>
                  <a:lnTo>
                    <a:pt x="1" y="0"/>
                  </a:lnTo>
                </a:path>
              </a:pathLst>
            </a:custGeom>
            <a:solidFill>
              <a:srgbClr val="FF9966"/>
            </a:solidFill>
            <a:ln w="38100" cap="flat" cmpd="sng">
              <a:solidFill>
                <a:schemeClr val="tx1"/>
              </a:solidFill>
              <a:prstDash val="dashDot"/>
              <a:round/>
              <a:headEnd/>
              <a:tailEnd/>
            </a:ln>
          </p:spPr>
          <p:txBody>
            <a:bodyPr/>
            <a:lstStyle/>
            <a:p>
              <a:endParaRPr lang="en-IN"/>
            </a:p>
          </p:txBody>
        </p:sp>
        <p:sp>
          <p:nvSpPr>
            <p:cNvPr id="37" name="Line 32">
              <a:extLst>
                <a:ext uri="{FF2B5EF4-FFF2-40B4-BE49-F238E27FC236}">
                  <a16:creationId xmlns:a16="http://schemas.microsoft.com/office/drawing/2014/main" id="{28ABB2E8-FB05-4965-B452-8DD1CBF43733}"/>
                </a:ext>
              </a:extLst>
            </p:cNvPr>
            <p:cNvSpPr>
              <a:spLocks noChangeShapeType="1"/>
            </p:cNvSpPr>
            <p:nvPr/>
          </p:nvSpPr>
          <p:spPr bwMode="auto">
            <a:xfrm flipH="1">
              <a:off x="3688" y="2496"/>
              <a:ext cx="121" cy="725"/>
            </a:xfrm>
            <a:prstGeom prst="line">
              <a:avLst/>
            </a:prstGeom>
            <a:noFill/>
            <a:ln w="38100">
              <a:solidFill>
                <a:schemeClr val="tx1"/>
              </a:solidFill>
              <a:prstDash val="dash"/>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8" name="Line 33">
              <a:extLst>
                <a:ext uri="{FF2B5EF4-FFF2-40B4-BE49-F238E27FC236}">
                  <a16:creationId xmlns:a16="http://schemas.microsoft.com/office/drawing/2014/main" id="{2BC251CC-3988-41E9-BE4A-FD2825F72447}"/>
                </a:ext>
              </a:extLst>
            </p:cNvPr>
            <p:cNvSpPr>
              <a:spLocks noChangeShapeType="1"/>
            </p:cNvSpPr>
            <p:nvPr/>
          </p:nvSpPr>
          <p:spPr bwMode="auto">
            <a:xfrm flipV="1">
              <a:off x="3100" y="3221"/>
              <a:ext cx="588" cy="277"/>
            </a:xfrm>
            <a:prstGeom prst="line">
              <a:avLst/>
            </a:prstGeom>
            <a:noFill/>
            <a:ln w="38100">
              <a:solidFill>
                <a:schemeClr val="tx1"/>
              </a:solidFill>
              <a:prstDash val="dash"/>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9" name="Line 34">
              <a:extLst>
                <a:ext uri="{FF2B5EF4-FFF2-40B4-BE49-F238E27FC236}">
                  <a16:creationId xmlns:a16="http://schemas.microsoft.com/office/drawing/2014/main" id="{24072951-315A-4EFA-8223-C545B72F9526}"/>
                </a:ext>
              </a:extLst>
            </p:cNvPr>
            <p:cNvSpPr>
              <a:spLocks noChangeShapeType="1"/>
            </p:cNvSpPr>
            <p:nvPr/>
          </p:nvSpPr>
          <p:spPr bwMode="auto">
            <a:xfrm>
              <a:off x="3688" y="3221"/>
              <a:ext cx="708" cy="156"/>
            </a:xfrm>
            <a:prstGeom prst="line">
              <a:avLst/>
            </a:prstGeom>
            <a:noFill/>
            <a:ln w="38100">
              <a:solidFill>
                <a:schemeClr val="tx1"/>
              </a:solidFill>
              <a:prstDash val="dash"/>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Tree>
    <p:extLst>
      <p:ext uri="{BB962C8B-B14F-4D97-AF65-F5344CB8AC3E}">
        <p14:creationId xmlns:p14="http://schemas.microsoft.com/office/powerpoint/2010/main" val="1044739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2" presetClass="entr" presetSubtype="8"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slide(fromLeft)">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p:cTn id="23" dur="500" fill="hold"/>
                                        <p:tgtEl>
                                          <p:spTgt spid="28"/>
                                        </p:tgtEl>
                                        <p:attrNameLst>
                                          <p:attrName>ppt_w</p:attrName>
                                        </p:attrNameLst>
                                      </p:cBhvr>
                                      <p:tavLst>
                                        <p:tav tm="0">
                                          <p:val>
                                            <p:fltVal val="0"/>
                                          </p:val>
                                        </p:tav>
                                        <p:tav tm="100000">
                                          <p:val>
                                            <p:strVal val="#ppt_w"/>
                                          </p:val>
                                        </p:tav>
                                      </p:tavLst>
                                    </p:anim>
                                    <p:anim calcmode="lin" valueType="num">
                                      <p:cBhvr>
                                        <p:cTn id="24" dur="500" fill="hold"/>
                                        <p:tgtEl>
                                          <p:spTgt spid="2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8" grpId="0"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Solids of Revolutions</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41" name="Text Box 3">
            <a:extLst>
              <a:ext uri="{FF2B5EF4-FFF2-40B4-BE49-F238E27FC236}">
                <a16:creationId xmlns:a16="http://schemas.microsoft.com/office/drawing/2014/main" id="{3397C2A2-E561-4C1A-9420-8688E96DAF0E}"/>
              </a:ext>
            </a:extLst>
          </p:cNvPr>
          <p:cNvSpPr txBox="1">
            <a:spLocks noChangeArrowheads="1"/>
          </p:cNvSpPr>
          <p:nvPr/>
        </p:nvSpPr>
        <p:spPr bwMode="auto">
          <a:xfrm>
            <a:off x="124704" y="1210495"/>
            <a:ext cx="11942592"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2800" b="1" dirty="0">
                <a:latin typeface="Verdana" pitchFamily="34" charset="0"/>
              </a:rPr>
              <a:t>When a solid is generated by revolutions of a plane figure about a fixed line (Axis) then such solids are named as </a:t>
            </a:r>
            <a:r>
              <a:rPr lang="en-US" sz="2800" b="1" i="1" dirty="0">
                <a:solidFill>
                  <a:srgbClr val="0066CC"/>
                </a:solidFill>
                <a:latin typeface="Verdana" pitchFamily="34" charset="0"/>
              </a:rPr>
              <a:t>solids of revolution</a:t>
            </a:r>
            <a:r>
              <a:rPr lang="en-US" sz="2800" b="1" dirty="0">
                <a:solidFill>
                  <a:srgbClr val="0066CC"/>
                </a:solidFill>
                <a:latin typeface="Verdana" pitchFamily="34" charset="0"/>
              </a:rPr>
              <a:t>.</a:t>
            </a:r>
            <a:r>
              <a:rPr lang="en-US" sz="2800" b="1" dirty="0">
                <a:latin typeface="Verdana" pitchFamily="34" charset="0"/>
              </a:rPr>
              <a:t> </a:t>
            </a:r>
            <a:endParaRPr lang="en-GB" sz="2800" dirty="0">
              <a:latin typeface="Verdana" pitchFamily="34" charset="0"/>
            </a:endParaRPr>
          </a:p>
        </p:txBody>
      </p:sp>
      <p:sp>
        <p:nvSpPr>
          <p:cNvPr id="42" name="Text Box 4">
            <a:extLst>
              <a:ext uri="{FF2B5EF4-FFF2-40B4-BE49-F238E27FC236}">
                <a16:creationId xmlns:a16="http://schemas.microsoft.com/office/drawing/2014/main" id="{4418CCDA-8C41-4130-8604-133596E9DB68}"/>
              </a:ext>
            </a:extLst>
          </p:cNvPr>
          <p:cNvSpPr txBox="1">
            <a:spLocks noChangeArrowheads="1"/>
          </p:cNvSpPr>
          <p:nvPr/>
        </p:nvSpPr>
        <p:spPr bwMode="auto">
          <a:xfrm>
            <a:off x="124704" y="2677131"/>
            <a:ext cx="10046238"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2800" b="1" dirty="0">
                <a:latin typeface="Verdana" pitchFamily="34" charset="0"/>
              </a:rPr>
              <a:t>Solids of revolutions may be of following types;</a:t>
            </a:r>
            <a:endParaRPr lang="en-GB" sz="2800" dirty="0">
              <a:latin typeface="Verdana" pitchFamily="34" charset="0"/>
            </a:endParaRPr>
          </a:p>
        </p:txBody>
      </p:sp>
      <p:sp>
        <p:nvSpPr>
          <p:cNvPr id="43" name="Text Box 5">
            <a:extLst>
              <a:ext uri="{FF2B5EF4-FFF2-40B4-BE49-F238E27FC236}">
                <a16:creationId xmlns:a16="http://schemas.microsoft.com/office/drawing/2014/main" id="{A7151564-F0AD-445B-8A3B-D7BE0170648D}"/>
              </a:ext>
            </a:extLst>
          </p:cNvPr>
          <p:cNvSpPr txBox="1">
            <a:spLocks noChangeArrowheads="1"/>
          </p:cNvSpPr>
          <p:nvPr/>
        </p:nvSpPr>
        <p:spPr bwMode="auto">
          <a:xfrm>
            <a:off x="342900" y="3140455"/>
            <a:ext cx="333375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dirty="0">
                <a:solidFill>
                  <a:srgbClr val="0066CC"/>
                </a:solidFill>
                <a:latin typeface="Verdana" pitchFamily="34" charset="0"/>
              </a:rPr>
              <a:t>(1) Cylinder</a:t>
            </a:r>
            <a:endParaRPr lang="en-GB" sz="3200" dirty="0">
              <a:solidFill>
                <a:srgbClr val="0066CC"/>
              </a:solidFill>
              <a:latin typeface="Verdana" pitchFamily="34" charset="0"/>
            </a:endParaRPr>
          </a:p>
        </p:txBody>
      </p:sp>
      <p:sp>
        <p:nvSpPr>
          <p:cNvPr id="44" name="Text Box 6">
            <a:extLst>
              <a:ext uri="{FF2B5EF4-FFF2-40B4-BE49-F238E27FC236}">
                <a16:creationId xmlns:a16="http://schemas.microsoft.com/office/drawing/2014/main" id="{8A6A5FAD-6BB0-45F1-9A51-042D942FC048}"/>
              </a:ext>
            </a:extLst>
          </p:cNvPr>
          <p:cNvSpPr txBox="1">
            <a:spLocks noChangeArrowheads="1"/>
          </p:cNvSpPr>
          <p:nvPr/>
        </p:nvSpPr>
        <p:spPr bwMode="auto">
          <a:xfrm>
            <a:off x="323850" y="3670680"/>
            <a:ext cx="30480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dirty="0">
                <a:solidFill>
                  <a:srgbClr val="0066CC"/>
                </a:solidFill>
                <a:latin typeface="Verdana" pitchFamily="34" charset="0"/>
              </a:rPr>
              <a:t>(2) Cone</a:t>
            </a:r>
            <a:endParaRPr lang="en-GB" sz="3200" dirty="0">
              <a:solidFill>
                <a:srgbClr val="0066CC"/>
              </a:solidFill>
              <a:latin typeface="Verdana" pitchFamily="34" charset="0"/>
            </a:endParaRPr>
          </a:p>
        </p:txBody>
      </p:sp>
      <p:sp>
        <p:nvSpPr>
          <p:cNvPr id="45" name="Text Box 7">
            <a:extLst>
              <a:ext uri="{FF2B5EF4-FFF2-40B4-BE49-F238E27FC236}">
                <a16:creationId xmlns:a16="http://schemas.microsoft.com/office/drawing/2014/main" id="{2B0DA545-F07C-42A7-B2F3-C34E5BE83394}"/>
              </a:ext>
            </a:extLst>
          </p:cNvPr>
          <p:cNvSpPr txBox="1">
            <a:spLocks noChangeArrowheads="1"/>
          </p:cNvSpPr>
          <p:nvPr/>
        </p:nvSpPr>
        <p:spPr bwMode="auto">
          <a:xfrm>
            <a:off x="323850" y="4216780"/>
            <a:ext cx="30480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dirty="0">
                <a:solidFill>
                  <a:srgbClr val="0066CC"/>
                </a:solidFill>
                <a:latin typeface="Verdana" pitchFamily="34" charset="0"/>
              </a:rPr>
              <a:t>(3) Sphere</a:t>
            </a:r>
            <a:endParaRPr lang="en-GB" sz="3200" dirty="0">
              <a:solidFill>
                <a:srgbClr val="0066CC"/>
              </a:solidFill>
              <a:latin typeface="Verdana" pitchFamily="34" charset="0"/>
            </a:endParaRPr>
          </a:p>
        </p:txBody>
      </p:sp>
      <p:sp>
        <p:nvSpPr>
          <p:cNvPr id="46" name="Text Box 8">
            <a:extLst>
              <a:ext uri="{FF2B5EF4-FFF2-40B4-BE49-F238E27FC236}">
                <a16:creationId xmlns:a16="http://schemas.microsoft.com/office/drawing/2014/main" id="{3ED23281-631D-40AF-BB7C-0DC5311D80F4}"/>
              </a:ext>
            </a:extLst>
          </p:cNvPr>
          <p:cNvSpPr txBox="1">
            <a:spLocks noChangeArrowheads="1"/>
          </p:cNvSpPr>
          <p:nvPr/>
        </p:nvSpPr>
        <p:spPr bwMode="auto">
          <a:xfrm>
            <a:off x="323850" y="4718430"/>
            <a:ext cx="35814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dirty="0">
                <a:solidFill>
                  <a:srgbClr val="0066CC"/>
                </a:solidFill>
                <a:latin typeface="Verdana" pitchFamily="34" charset="0"/>
              </a:rPr>
              <a:t>(4) Ellipsoid</a:t>
            </a:r>
            <a:endParaRPr lang="en-GB" sz="3200" dirty="0">
              <a:solidFill>
                <a:srgbClr val="0066CC"/>
              </a:solidFill>
              <a:latin typeface="Verdana" pitchFamily="34" charset="0"/>
            </a:endParaRPr>
          </a:p>
        </p:txBody>
      </p:sp>
      <p:sp>
        <p:nvSpPr>
          <p:cNvPr id="47" name="Text Box 9">
            <a:extLst>
              <a:ext uri="{FF2B5EF4-FFF2-40B4-BE49-F238E27FC236}">
                <a16:creationId xmlns:a16="http://schemas.microsoft.com/office/drawing/2014/main" id="{2722A5A6-BD81-4019-A963-03F8801A88A6}"/>
              </a:ext>
            </a:extLst>
          </p:cNvPr>
          <p:cNvSpPr txBox="1">
            <a:spLocks noChangeArrowheads="1"/>
          </p:cNvSpPr>
          <p:nvPr/>
        </p:nvSpPr>
        <p:spPr bwMode="auto">
          <a:xfrm>
            <a:off x="304800" y="5251830"/>
            <a:ext cx="398145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dirty="0">
                <a:solidFill>
                  <a:srgbClr val="0066CC"/>
                </a:solidFill>
                <a:latin typeface="Verdana" pitchFamily="34" charset="0"/>
              </a:rPr>
              <a:t>(5) Paraboloid</a:t>
            </a:r>
            <a:endParaRPr lang="en-GB" sz="3200" dirty="0">
              <a:solidFill>
                <a:srgbClr val="0066CC"/>
              </a:solidFill>
              <a:latin typeface="Verdana" pitchFamily="34" charset="0"/>
            </a:endParaRPr>
          </a:p>
        </p:txBody>
      </p:sp>
      <p:sp>
        <p:nvSpPr>
          <p:cNvPr id="48" name="Text Box 10">
            <a:extLst>
              <a:ext uri="{FF2B5EF4-FFF2-40B4-BE49-F238E27FC236}">
                <a16:creationId xmlns:a16="http://schemas.microsoft.com/office/drawing/2014/main" id="{D89FB84C-2D74-4548-992D-B80324FE666B}"/>
              </a:ext>
            </a:extLst>
          </p:cNvPr>
          <p:cNvSpPr txBox="1">
            <a:spLocks noChangeArrowheads="1"/>
          </p:cNvSpPr>
          <p:nvPr/>
        </p:nvSpPr>
        <p:spPr bwMode="auto">
          <a:xfrm>
            <a:off x="323850" y="5785230"/>
            <a:ext cx="45720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dirty="0">
                <a:solidFill>
                  <a:srgbClr val="0066CC"/>
                </a:solidFill>
                <a:latin typeface="Verdana" pitchFamily="34" charset="0"/>
              </a:rPr>
              <a:t>(6) Hyperboloid</a:t>
            </a:r>
            <a:endParaRPr lang="en-GB" sz="3200" dirty="0">
              <a:solidFill>
                <a:srgbClr val="0066CC"/>
              </a:solidFill>
              <a:latin typeface="Verdana" pitchFamily="34" charset="0"/>
            </a:endParaRPr>
          </a:p>
        </p:txBody>
      </p:sp>
    </p:spTree>
    <p:extLst>
      <p:ext uri="{BB962C8B-B14F-4D97-AF65-F5344CB8AC3E}">
        <p14:creationId xmlns:p14="http://schemas.microsoft.com/office/powerpoint/2010/main" val="3934941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slide(fromLeft)">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slide(fromLeft)">
                                      <p:cBhvr>
                                        <p:cTn id="12" dur="500"/>
                                        <p:tgtEl>
                                          <p:spTgt spid="42"/>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slide(fromLeft)">
                                      <p:cBhvr>
                                        <p:cTn id="17" dur="500"/>
                                        <p:tgtEl>
                                          <p:spTgt spid="43"/>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8" fill="hold" grpId="0"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slide(fromLeft)">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8" fill="hold" grpId="0" nodeType="click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slide(fromLeft)">
                                      <p:cBhvr>
                                        <p:cTn id="27" dur="500"/>
                                        <p:tgtEl>
                                          <p:spTgt spid="45"/>
                                        </p:tgtEl>
                                      </p:cBhvr>
                                    </p:animEffect>
                                  </p:childTnLst>
                                </p:cTn>
                              </p:par>
                            </p:childTnLst>
                          </p:cTn>
                        </p:par>
                      </p:childTnLst>
                    </p:cTn>
                  </p:par>
                  <p:par>
                    <p:cTn id="28" fill="hold">
                      <p:stCondLst>
                        <p:cond delay="indefinite"/>
                      </p:stCondLst>
                      <p:childTnLst>
                        <p:par>
                          <p:cTn id="29" fill="hold">
                            <p:stCondLst>
                              <p:cond delay="0"/>
                            </p:stCondLst>
                            <p:childTnLst>
                              <p:par>
                                <p:cTn id="30" presetID="12" presetClass="entr" presetSubtype="8" fill="hold" grpId="0" nodeType="click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slide(fromLeft)">
                                      <p:cBhvr>
                                        <p:cTn id="32" dur="500"/>
                                        <p:tgtEl>
                                          <p:spTgt spid="46"/>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8" fill="hold" grpId="0" nodeType="click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slide(fromLeft)">
                                      <p:cBhvr>
                                        <p:cTn id="37" dur="500"/>
                                        <p:tgtEl>
                                          <p:spTgt spid="47"/>
                                        </p:tgtEl>
                                      </p:cBhvr>
                                    </p:animEffect>
                                  </p:childTnLst>
                                </p:cTn>
                              </p:par>
                            </p:childTnLst>
                          </p:cTn>
                        </p:par>
                      </p:childTnLst>
                    </p:cTn>
                  </p:par>
                  <p:par>
                    <p:cTn id="38" fill="hold">
                      <p:stCondLst>
                        <p:cond delay="indefinite"/>
                      </p:stCondLst>
                      <p:childTnLst>
                        <p:par>
                          <p:cTn id="39" fill="hold">
                            <p:stCondLst>
                              <p:cond delay="0"/>
                            </p:stCondLst>
                            <p:childTnLst>
                              <p:par>
                                <p:cTn id="40" presetID="12" presetClass="entr" presetSubtype="8" fill="hold" grpId="0" nodeType="click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slide(fromLeft)">
                                      <p:cBhvr>
                                        <p:cTn id="42"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utoUpdateAnimBg="0"/>
      <p:bldP spid="42" grpId="0" autoUpdateAnimBg="0"/>
      <p:bldP spid="43" grpId="0" autoUpdateAnimBg="0"/>
      <p:bldP spid="44" grpId="0" autoUpdateAnimBg="0"/>
      <p:bldP spid="45" grpId="0" autoUpdateAnimBg="0"/>
      <p:bldP spid="46" grpId="0" autoUpdateAnimBg="0"/>
      <p:bldP spid="47" grpId="0" autoUpdateAnimBg="0"/>
      <p:bldP spid="48" grpId="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Types of solids of Revolutions</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185" name="Freeform 4">
            <a:extLst>
              <a:ext uri="{FF2B5EF4-FFF2-40B4-BE49-F238E27FC236}">
                <a16:creationId xmlns:a16="http://schemas.microsoft.com/office/drawing/2014/main" id="{7DCB88FB-36CF-4C64-A893-D1ADF118C819}"/>
              </a:ext>
            </a:extLst>
          </p:cNvPr>
          <p:cNvSpPr>
            <a:spLocks/>
          </p:cNvSpPr>
          <p:nvPr/>
        </p:nvSpPr>
        <p:spPr bwMode="auto">
          <a:xfrm>
            <a:off x="3409949" y="1625282"/>
            <a:ext cx="1008063" cy="2662238"/>
          </a:xfrm>
          <a:custGeom>
            <a:avLst/>
            <a:gdLst>
              <a:gd name="T0" fmla="*/ 0 w 4555"/>
              <a:gd name="T1" fmla="*/ 35 h 12031"/>
              <a:gd name="T2" fmla="*/ 4525 w 4555"/>
              <a:gd name="T3" fmla="*/ 0 h 12031"/>
              <a:gd name="T4" fmla="*/ 4555 w 4555"/>
              <a:gd name="T5" fmla="*/ 11996 h 12031"/>
              <a:gd name="T6" fmla="*/ 29 w 4555"/>
              <a:gd name="T7" fmla="*/ 12031 h 12031"/>
              <a:gd name="T8" fmla="*/ 0 w 4555"/>
              <a:gd name="T9" fmla="*/ 35 h 12031"/>
              <a:gd name="T10" fmla="*/ 1 w 4555"/>
              <a:gd name="T11" fmla="*/ 35 h 12031"/>
            </a:gdLst>
            <a:ahLst/>
            <a:cxnLst>
              <a:cxn ang="0">
                <a:pos x="T0" y="T1"/>
              </a:cxn>
              <a:cxn ang="0">
                <a:pos x="T2" y="T3"/>
              </a:cxn>
              <a:cxn ang="0">
                <a:pos x="T4" y="T5"/>
              </a:cxn>
              <a:cxn ang="0">
                <a:pos x="T6" y="T7"/>
              </a:cxn>
              <a:cxn ang="0">
                <a:pos x="T8" y="T9"/>
              </a:cxn>
              <a:cxn ang="0">
                <a:pos x="T10" y="T11"/>
              </a:cxn>
            </a:cxnLst>
            <a:rect l="0" t="0" r="r" b="b"/>
            <a:pathLst>
              <a:path w="4555" h="12031">
                <a:moveTo>
                  <a:pt x="0" y="35"/>
                </a:moveTo>
                <a:lnTo>
                  <a:pt x="4525" y="0"/>
                </a:lnTo>
                <a:lnTo>
                  <a:pt x="4555" y="11996"/>
                </a:lnTo>
                <a:lnTo>
                  <a:pt x="29" y="12031"/>
                </a:lnTo>
                <a:lnTo>
                  <a:pt x="0" y="35"/>
                </a:lnTo>
                <a:lnTo>
                  <a:pt x="1" y="35"/>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86" name="Freeform 5">
            <a:extLst>
              <a:ext uri="{FF2B5EF4-FFF2-40B4-BE49-F238E27FC236}">
                <a16:creationId xmlns:a16="http://schemas.microsoft.com/office/drawing/2014/main" id="{A3FDC8B0-9B21-401A-8AE0-AD3F06F99A71}"/>
              </a:ext>
            </a:extLst>
          </p:cNvPr>
          <p:cNvSpPr>
            <a:spLocks/>
          </p:cNvSpPr>
          <p:nvPr/>
        </p:nvSpPr>
        <p:spPr bwMode="auto">
          <a:xfrm>
            <a:off x="2414587" y="1623695"/>
            <a:ext cx="1009650" cy="2671762"/>
          </a:xfrm>
          <a:custGeom>
            <a:avLst/>
            <a:gdLst>
              <a:gd name="T0" fmla="*/ 4527 w 4555"/>
              <a:gd name="T1" fmla="*/ 0 h 12080"/>
              <a:gd name="T2" fmla="*/ 0 w 4555"/>
              <a:gd name="T3" fmla="*/ 84 h 12080"/>
              <a:gd name="T4" fmla="*/ 30 w 4555"/>
              <a:gd name="T5" fmla="*/ 12080 h 12080"/>
              <a:gd name="T6" fmla="*/ 4555 w 4555"/>
              <a:gd name="T7" fmla="*/ 12045 h 12080"/>
              <a:gd name="T8" fmla="*/ 4527 w 4555"/>
              <a:gd name="T9" fmla="*/ 0 h 12080"/>
              <a:gd name="T10" fmla="*/ 4528 w 4555"/>
              <a:gd name="T11" fmla="*/ 0 h 12080"/>
            </a:gdLst>
            <a:ahLst/>
            <a:cxnLst>
              <a:cxn ang="0">
                <a:pos x="T0" y="T1"/>
              </a:cxn>
              <a:cxn ang="0">
                <a:pos x="T2" y="T3"/>
              </a:cxn>
              <a:cxn ang="0">
                <a:pos x="T4" y="T5"/>
              </a:cxn>
              <a:cxn ang="0">
                <a:pos x="T6" y="T7"/>
              </a:cxn>
              <a:cxn ang="0">
                <a:pos x="T8" y="T9"/>
              </a:cxn>
              <a:cxn ang="0">
                <a:pos x="T10" y="T11"/>
              </a:cxn>
            </a:cxnLst>
            <a:rect l="0" t="0" r="r" b="b"/>
            <a:pathLst>
              <a:path w="4555" h="12080">
                <a:moveTo>
                  <a:pt x="4527" y="0"/>
                </a:moveTo>
                <a:lnTo>
                  <a:pt x="0" y="84"/>
                </a:lnTo>
                <a:lnTo>
                  <a:pt x="30" y="12080"/>
                </a:lnTo>
                <a:lnTo>
                  <a:pt x="4555" y="12045"/>
                </a:lnTo>
                <a:lnTo>
                  <a:pt x="4527" y="0"/>
                </a:lnTo>
                <a:lnTo>
                  <a:pt x="4528" y="0"/>
                </a:lnTo>
              </a:path>
            </a:pathLst>
          </a:custGeom>
          <a:noFill/>
          <a:ln w="28575" cmpd="sng">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87" name="Freeform 6">
            <a:extLst>
              <a:ext uri="{FF2B5EF4-FFF2-40B4-BE49-F238E27FC236}">
                <a16:creationId xmlns:a16="http://schemas.microsoft.com/office/drawing/2014/main" id="{13DA9225-BAAB-4725-ADC7-9A671F35EDD6}"/>
              </a:ext>
            </a:extLst>
          </p:cNvPr>
          <p:cNvSpPr>
            <a:spLocks/>
          </p:cNvSpPr>
          <p:nvPr/>
        </p:nvSpPr>
        <p:spPr bwMode="auto">
          <a:xfrm>
            <a:off x="2684462" y="1633220"/>
            <a:ext cx="733425" cy="3074987"/>
          </a:xfrm>
          <a:custGeom>
            <a:avLst/>
            <a:gdLst>
              <a:gd name="T0" fmla="*/ 3286 w 3315"/>
              <a:gd name="T1" fmla="*/ 0 h 13895"/>
              <a:gd name="T2" fmla="*/ 0 w 3315"/>
              <a:gd name="T3" fmla="*/ 1898 h 13895"/>
              <a:gd name="T4" fmla="*/ 29 w 3315"/>
              <a:gd name="T5" fmla="*/ 13895 h 13895"/>
              <a:gd name="T6" fmla="*/ 3315 w 3315"/>
              <a:gd name="T7" fmla="*/ 11996 h 13895"/>
              <a:gd name="T8" fmla="*/ 3286 w 3315"/>
              <a:gd name="T9" fmla="*/ 0 h 13895"/>
              <a:gd name="T10" fmla="*/ 3287 w 3315"/>
              <a:gd name="T11" fmla="*/ 0 h 13895"/>
            </a:gdLst>
            <a:ahLst/>
            <a:cxnLst>
              <a:cxn ang="0">
                <a:pos x="T0" y="T1"/>
              </a:cxn>
              <a:cxn ang="0">
                <a:pos x="T2" y="T3"/>
              </a:cxn>
              <a:cxn ang="0">
                <a:pos x="T4" y="T5"/>
              </a:cxn>
              <a:cxn ang="0">
                <a:pos x="T6" y="T7"/>
              </a:cxn>
              <a:cxn ang="0">
                <a:pos x="T8" y="T9"/>
              </a:cxn>
              <a:cxn ang="0">
                <a:pos x="T10" y="T11"/>
              </a:cxn>
            </a:cxnLst>
            <a:rect l="0" t="0" r="r" b="b"/>
            <a:pathLst>
              <a:path w="3315" h="13895">
                <a:moveTo>
                  <a:pt x="3286" y="0"/>
                </a:moveTo>
                <a:lnTo>
                  <a:pt x="0" y="1898"/>
                </a:lnTo>
                <a:lnTo>
                  <a:pt x="29" y="13895"/>
                </a:lnTo>
                <a:lnTo>
                  <a:pt x="3315" y="11996"/>
                </a:lnTo>
                <a:lnTo>
                  <a:pt x="3286" y="0"/>
                </a:lnTo>
                <a:lnTo>
                  <a:pt x="3287"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88" name="Freeform 7">
            <a:extLst>
              <a:ext uri="{FF2B5EF4-FFF2-40B4-BE49-F238E27FC236}">
                <a16:creationId xmlns:a16="http://schemas.microsoft.com/office/drawing/2014/main" id="{85D4B233-D4DC-4D77-974E-7C22D9B0BAE2}"/>
              </a:ext>
            </a:extLst>
          </p:cNvPr>
          <p:cNvSpPr>
            <a:spLocks/>
          </p:cNvSpPr>
          <p:nvPr/>
        </p:nvSpPr>
        <p:spPr bwMode="auto">
          <a:xfrm>
            <a:off x="3405187" y="1633220"/>
            <a:ext cx="12700" cy="3232150"/>
          </a:xfrm>
          <a:custGeom>
            <a:avLst/>
            <a:gdLst>
              <a:gd name="T0" fmla="*/ 30 w 59"/>
              <a:gd name="T1" fmla="*/ 0 h 14611"/>
              <a:gd name="T2" fmla="*/ 36 w 59"/>
              <a:gd name="T3" fmla="*/ 2613 h 14611"/>
              <a:gd name="T4" fmla="*/ 0 w 59"/>
              <a:gd name="T5" fmla="*/ 14611 h 14611"/>
              <a:gd name="T6" fmla="*/ 59 w 59"/>
              <a:gd name="T7" fmla="*/ 11996 h 14611"/>
              <a:gd name="T8" fmla="*/ 30 w 59"/>
              <a:gd name="T9" fmla="*/ 0 h 14611"/>
              <a:gd name="T10" fmla="*/ 31 w 59"/>
              <a:gd name="T11" fmla="*/ 0 h 14611"/>
            </a:gdLst>
            <a:ahLst/>
            <a:cxnLst>
              <a:cxn ang="0">
                <a:pos x="T0" y="T1"/>
              </a:cxn>
              <a:cxn ang="0">
                <a:pos x="T2" y="T3"/>
              </a:cxn>
              <a:cxn ang="0">
                <a:pos x="T4" y="T5"/>
              </a:cxn>
              <a:cxn ang="0">
                <a:pos x="T6" y="T7"/>
              </a:cxn>
              <a:cxn ang="0">
                <a:pos x="T8" y="T9"/>
              </a:cxn>
              <a:cxn ang="0">
                <a:pos x="T10" y="T11"/>
              </a:cxn>
            </a:cxnLst>
            <a:rect l="0" t="0" r="r" b="b"/>
            <a:pathLst>
              <a:path w="59" h="14611">
                <a:moveTo>
                  <a:pt x="30" y="0"/>
                </a:moveTo>
                <a:lnTo>
                  <a:pt x="36" y="2613"/>
                </a:lnTo>
                <a:lnTo>
                  <a:pt x="0" y="14611"/>
                </a:lnTo>
                <a:lnTo>
                  <a:pt x="59" y="11996"/>
                </a:lnTo>
                <a:lnTo>
                  <a:pt x="30" y="0"/>
                </a:lnTo>
                <a:lnTo>
                  <a:pt x="31" y="0"/>
                </a:lnTo>
              </a:path>
            </a:pathLst>
          </a:custGeom>
          <a:noFill/>
          <a:ln w="28575" cmpd="sng">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89" name="Freeform 8">
            <a:extLst>
              <a:ext uri="{FF2B5EF4-FFF2-40B4-BE49-F238E27FC236}">
                <a16:creationId xmlns:a16="http://schemas.microsoft.com/office/drawing/2014/main" id="{4AEDF077-1779-4E4A-A4A5-EA6262649E76}"/>
              </a:ext>
            </a:extLst>
          </p:cNvPr>
          <p:cNvSpPr>
            <a:spLocks/>
          </p:cNvSpPr>
          <p:nvPr/>
        </p:nvSpPr>
        <p:spPr bwMode="auto">
          <a:xfrm>
            <a:off x="3409949" y="1633220"/>
            <a:ext cx="696913" cy="3052762"/>
          </a:xfrm>
          <a:custGeom>
            <a:avLst/>
            <a:gdLst>
              <a:gd name="T0" fmla="*/ 0 w 3146"/>
              <a:gd name="T1" fmla="*/ 0 h 13797"/>
              <a:gd name="T2" fmla="*/ 3117 w 3146"/>
              <a:gd name="T3" fmla="*/ 1801 h 13797"/>
              <a:gd name="T4" fmla="*/ 3146 w 3146"/>
              <a:gd name="T5" fmla="*/ 13797 h 13797"/>
              <a:gd name="T6" fmla="*/ 29 w 3146"/>
              <a:gd name="T7" fmla="*/ 11996 h 13797"/>
              <a:gd name="T8" fmla="*/ 0 w 3146"/>
              <a:gd name="T9" fmla="*/ 0 h 13797"/>
              <a:gd name="T10" fmla="*/ 1 w 3146"/>
              <a:gd name="T11" fmla="*/ 0 h 13797"/>
            </a:gdLst>
            <a:ahLst/>
            <a:cxnLst>
              <a:cxn ang="0">
                <a:pos x="T0" y="T1"/>
              </a:cxn>
              <a:cxn ang="0">
                <a:pos x="T2" y="T3"/>
              </a:cxn>
              <a:cxn ang="0">
                <a:pos x="T4" y="T5"/>
              </a:cxn>
              <a:cxn ang="0">
                <a:pos x="T6" y="T7"/>
              </a:cxn>
              <a:cxn ang="0">
                <a:pos x="T8" y="T9"/>
              </a:cxn>
              <a:cxn ang="0">
                <a:pos x="T10" y="T11"/>
              </a:cxn>
            </a:cxnLst>
            <a:rect l="0" t="0" r="r" b="b"/>
            <a:pathLst>
              <a:path w="3146" h="13797">
                <a:moveTo>
                  <a:pt x="0" y="0"/>
                </a:moveTo>
                <a:lnTo>
                  <a:pt x="3117" y="1801"/>
                </a:lnTo>
                <a:lnTo>
                  <a:pt x="3146" y="13797"/>
                </a:lnTo>
                <a:lnTo>
                  <a:pt x="29" y="11996"/>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0" name="Freeform 9">
            <a:extLst>
              <a:ext uri="{FF2B5EF4-FFF2-40B4-BE49-F238E27FC236}">
                <a16:creationId xmlns:a16="http://schemas.microsoft.com/office/drawing/2014/main" id="{AC389739-0266-4475-9555-8083A4D0E0C3}"/>
              </a:ext>
            </a:extLst>
          </p:cNvPr>
          <p:cNvSpPr>
            <a:spLocks/>
          </p:cNvSpPr>
          <p:nvPr/>
        </p:nvSpPr>
        <p:spPr bwMode="auto">
          <a:xfrm>
            <a:off x="3406774" y="1212532"/>
            <a:ext cx="738188" cy="3081338"/>
          </a:xfrm>
          <a:custGeom>
            <a:avLst/>
            <a:gdLst>
              <a:gd name="T0" fmla="*/ 23 w 3338"/>
              <a:gd name="T1" fmla="*/ 1899 h 13925"/>
              <a:gd name="T2" fmla="*/ 3309 w 3338"/>
              <a:gd name="T3" fmla="*/ 0 h 13925"/>
              <a:gd name="T4" fmla="*/ 3338 w 3338"/>
              <a:gd name="T5" fmla="*/ 11997 h 13925"/>
              <a:gd name="T6" fmla="*/ 0 w 3338"/>
              <a:gd name="T7" fmla="*/ 13925 h 13925"/>
              <a:gd name="T8" fmla="*/ 23 w 3338"/>
              <a:gd name="T9" fmla="*/ 1899 h 13925"/>
              <a:gd name="T10" fmla="*/ 24 w 3338"/>
              <a:gd name="T11" fmla="*/ 1899 h 13925"/>
            </a:gdLst>
            <a:ahLst/>
            <a:cxnLst>
              <a:cxn ang="0">
                <a:pos x="T0" y="T1"/>
              </a:cxn>
              <a:cxn ang="0">
                <a:pos x="T2" y="T3"/>
              </a:cxn>
              <a:cxn ang="0">
                <a:pos x="T4" y="T5"/>
              </a:cxn>
              <a:cxn ang="0">
                <a:pos x="T6" y="T7"/>
              </a:cxn>
              <a:cxn ang="0">
                <a:pos x="T8" y="T9"/>
              </a:cxn>
              <a:cxn ang="0">
                <a:pos x="T10" y="T11"/>
              </a:cxn>
            </a:cxnLst>
            <a:rect l="0" t="0" r="r" b="b"/>
            <a:pathLst>
              <a:path w="3338" h="13925">
                <a:moveTo>
                  <a:pt x="23" y="1899"/>
                </a:moveTo>
                <a:lnTo>
                  <a:pt x="3309" y="0"/>
                </a:lnTo>
                <a:lnTo>
                  <a:pt x="3338" y="11997"/>
                </a:lnTo>
                <a:lnTo>
                  <a:pt x="0" y="13925"/>
                </a:lnTo>
                <a:lnTo>
                  <a:pt x="23" y="1899"/>
                </a:lnTo>
                <a:lnTo>
                  <a:pt x="24" y="1899"/>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1" name="Freeform 10">
            <a:extLst>
              <a:ext uri="{FF2B5EF4-FFF2-40B4-BE49-F238E27FC236}">
                <a16:creationId xmlns:a16="http://schemas.microsoft.com/office/drawing/2014/main" id="{E2E03CA9-4E10-43E4-B0AA-A597E189E141}"/>
              </a:ext>
            </a:extLst>
          </p:cNvPr>
          <p:cNvSpPr>
            <a:spLocks/>
          </p:cNvSpPr>
          <p:nvPr/>
        </p:nvSpPr>
        <p:spPr bwMode="auto">
          <a:xfrm>
            <a:off x="3406774" y="1053782"/>
            <a:ext cx="17463" cy="3233738"/>
          </a:xfrm>
          <a:custGeom>
            <a:avLst/>
            <a:gdLst>
              <a:gd name="T0" fmla="*/ 17 w 76"/>
              <a:gd name="T1" fmla="*/ 2615 h 14611"/>
              <a:gd name="T2" fmla="*/ 76 w 76"/>
              <a:gd name="T3" fmla="*/ 0 h 14611"/>
              <a:gd name="T4" fmla="*/ 0 w 76"/>
              <a:gd name="T5" fmla="*/ 11999 h 14611"/>
              <a:gd name="T6" fmla="*/ 46 w 76"/>
              <a:gd name="T7" fmla="*/ 14611 h 14611"/>
              <a:gd name="T8" fmla="*/ 17 w 76"/>
              <a:gd name="T9" fmla="*/ 2615 h 14611"/>
              <a:gd name="T10" fmla="*/ 18 w 76"/>
              <a:gd name="T11" fmla="*/ 2615 h 14611"/>
            </a:gdLst>
            <a:ahLst/>
            <a:cxnLst>
              <a:cxn ang="0">
                <a:pos x="T0" y="T1"/>
              </a:cxn>
              <a:cxn ang="0">
                <a:pos x="T2" y="T3"/>
              </a:cxn>
              <a:cxn ang="0">
                <a:pos x="T4" y="T5"/>
              </a:cxn>
              <a:cxn ang="0">
                <a:pos x="T6" y="T7"/>
              </a:cxn>
              <a:cxn ang="0">
                <a:pos x="T8" y="T9"/>
              </a:cxn>
              <a:cxn ang="0">
                <a:pos x="T10" y="T11"/>
              </a:cxn>
            </a:cxnLst>
            <a:rect l="0" t="0" r="r" b="b"/>
            <a:pathLst>
              <a:path w="76" h="14611">
                <a:moveTo>
                  <a:pt x="17" y="2615"/>
                </a:moveTo>
                <a:lnTo>
                  <a:pt x="76" y="0"/>
                </a:lnTo>
                <a:lnTo>
                  <a:pt x="0" y="11999"/>
                </a:lnTo>
                <a:lnTo>
                  <a:pt x="46" y="14611"/>
                </a:lnTo>
                <a:lnTo>
                  <a:pt x="17" y="2615"/>
                </a:lnTo>
                <a:lnTo>
                  <a:pt x="18" y="2615"/>
                </a:lnTo>
              </a:path>
            </a:pathLst>
          </a:custGeom>
          <a:noFill/>
          <a:ln w="28575" cmpd="sng">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2" name="Freeform 11">
            <a:extLst>
              <a:ext uri="{FF2B5EF4-FFF2-40B4-BE49-F238E27FC236}">
                <a16:creationId xmlns:a16="http://schemas.microsoft.com/office/drawing/2014/main" id="{7CAB821C-0963-48B4-9F98-7937A9120B81}"/>
              </a:ext>
            </a:extLst>
          </p:cNvPr>
          <p:cNvSpPr>
            <a:spLocks/>
          </p:cNvSpPr>
          <p:nvPr/>
        </p:nvSpPr>
        <p:spPr bwMode="auto">
          <a:xfrm>
            <a:off x="2722562" y="1234757"/>
            <a:ext cx="696912" cy="3059113"/>
          </a:xfrm>
          <a:custGeom>
            <a:avLst/>
            <a:gdLst>
              <a:gd name="T0" fmla="*/ 3160 w 3161"/>
              <a:gd name="T1" fmla="*/ 1776 h 13827"/>
              <a:gd name="T2" fmla="*/ 0 w 3161"/>
              <a:gd name="T3" fmla="*/ 0 h 13827"/>
              <a:gd name="T4" fmla="*/ 29 w 3161"/>
              <a:gd name="T5" fmla="*/ 11996 h 13827"/>
              <a:gd name="T6" fmla="*/ 3094 w 3161"/>
              <a:gd name="T7" fmla="*/ 13827 h 13827"/>
              <a:gd name="T8" fmla="*/ 3160 w 3161"/>
              <a:gd name="T9" fmla="*/ 1776 h 13827"/>
              <a:gd name="T10" fmla="*/ 3161 w 3161"/>
              <a:gd name="T11" fmla="*/ 1776 h 13827"/>
            </a:gdLst>
            <a:ahLst/>
            <a:cxnLst>
              <a:cxn ang="0">
                <a:pos x="T0" y="T1"/>
              </a:cxn>
              <a:cxn ang="0">
                <a:pos x="T2" y="T3"/>
              </a:cxn>
              <a:cxn ang="0">
                <a:pos x="T4" y="T5"/>
              </a:cxn>
              <a:cxn ang="0">
                <a:pos x="T6" y="T7"/>
              </a:cxn>
              <a:cxn ang="0">
                <a:pos x="T8" y="T9"/>
              </a:cxn>
              <a:cxn ang="0">
                <a:pos x="T10" y="T11"/>
              </a:cxn>
            </a:cxnLst>
            <a:rect l="0" t="0" r="r" b="b"/>
            <a:pathLst>
              <a:path w="3161" h="13827">
                <a:moveTo>
                  <a:pt x="3160" y="1776"/>
                </a:moveTo>
                <a:lnTo>
                  <a:pt x="0" y="0"/>
                </a:lnTo>
                <a:lnTo>
                  <a:pt x="29" y="11996"/>
                </a:lnTo>
                <a:lnTo>
                  <a:pt x="3094" y="13827"/>
                </a:lnTo>
                <a:lnTo>
                  <a:pt x="3160" y="1776"/>
                </a:lnTo>
                <a:lnTo>
                  <a:pt x="3161" y="177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3" name="Freeform 12">
            <a:extLst>
              <a:ext uri="{FF2B5EF4-FFF2-40B4-BE49-F238E27FC236}">
                <a16:creationId xmlns:a16="http://schemas.microsoft.com/office/drawing/2014/main" id="{6E11B39C-2FF9-452D-9F17-B97532CD1CE0}"/>
              </a:ext>
            </a:extLst>
          </p:cNvPr>
          <p:cNvSpPr>
            <a:spLocks/>
          </p:cNvSpPr>
          <p:nvPr/>
        </p:nvSpPr>
        <p:spPr bwMode="auto">
          <a:xfrm>
            <a:off x="2408237" y="1623695"/>
            <a:ext cx="1009650" cy="2671762"/>
          </a:xfrm>
          <a:custGeom>
            <a:avLst/>
            <a:gdLst>
              <a:gd name="T0" fmla="*/ 4527 w 4555"/>
              <a:gd name="T1" fmla="*/ 0 h 12080"/>
              <a:gd name="T2" fmla="*/ 0 w 4555"/>
              <a:gd name="T3" fmla="*/ 84 h 12080"/>
              <a:gd name="T4" fmla="*/ 30 w 4555"/>
              <a:gd name="T5" fmla="*/ 12080 h 12080"/>
              <a:gd name="T6" fmla="*/ 4555 w 4555"/>
              <a:gd name="T7" fmla="*/ 12045 h 12080"/>
              <a:gd name="T8" fmla="*/ 4527 w 4555"/>
              <a:gd name="T9" fmla="*/ 0 h 12080"/>
              <a:gd name="T10" fmla="*/ 4528 w 4555"/>
              <a:gd name="T11" fmla="*/ 0 h 12080"/>
            </a:gdLst>
            <a:ahLst/>
            <a:cxnLst>
              <a:cxn ang="0">
                <a:pos x="T0" y="T1"/>
              </a:cxn>
              <a:cxn ang="0">
                <a:pos x="T2" y="T3"/>
              </a:cxn>
              <a:cxn ang="0">
                <a:pos x="T4" y="T5"/>
              </a:cxn>
              <a:cxn ang="0">
                <a:pos x="T6" y="T7"/>
              </a:cxn>
              <a:cxn ang="0">
                <a:pos x="T8" y="T9"/>
              </a:cxn>
              <a:cxn ang="0">
                <a:pos x="T10" y="T11"/>
              </a:cxn>
            </a:cxnLst>
            <a:rect l="0" t="0" r="r" b="b"/>
            <a:pathLst>
              <a:path w="4555" h="12080">
                <a:moveTo>
                  <a:pt x="4527" y="0"/>
                </a:moveTo>
                <a:lnTo>
                  <a:pt x="0" y="84"/>
                </a:lnTo>
                <a:lnTo>
                  <a:pt x="30" y="12080"/>
                </a:lnTo>
                <a:lnTo>
                  <a:pt x="4555" y="12045"/>
                </a:lnTo>
                <a:lnTo>
                  <a:pt x="4527" y="0"/>
                </a:lnTo>
                <a:lnTo>
                  <a:pt x="4528"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nvGrpSpPr>
          <p:cNvPr id="194" name="Group 13">
            <a:extLst>
              <a:ext uri="{FF2B5EF4-FFF2-40B4-BE49-F238E27FC236}">
                <a16:creationId xmlns:a16="http://schemas.microsoft.com/office/drawing/2014/main" id="{22E83C05-D725-446C-A63C-A6B962C762F1}"/>
              </a:ext>
            </a:extLst>
          </p:cNvPr>
          <p:cNvGrpSpPr>
            <a:grpSpLocks/>
          </p:cNvGrpSpPr>
          <p:nvPr/>
        </p:nvGrpSpPr>
        <p:grpSpPr bwMode="auto">
          <a:xfrm>
            <a:off x="2690812" y="2053907"/>
            <a:ext cx="719137" cy="2811463"/>
            <a:chOff x="2133" y="1224"/>
            <a:chExt cx="743" cy="2899"/>
          </a:xfrm>
        </p:grpSpPr>
        <p:sp>
          <p:nvSpPr>
            <p:cNvPr id="195" name="Freeform 14">
              <a:extLst>
                <a:ext uri="{FF2B5EF4-FFF2-40B4-BE49-F238E27FC236}">
                  <a16:creationId xmlns:a16="http://schemas.microsoft.com/office/drawing/2014/main" id="{89E1A56D-C1A6-4EE5-BCCA-1279942B7C83}"/>
                </a:ext>
              </a:extLst>
            </p:cNvPr>
            <p:cNvSpPr>
              <a:spLocks/>
            </p:cNvSpPr>
            <p:nvPr/>
          </p:nvSpPr>
          <p:spPr bwMode="auto">
            <a:xfrm>
              <a:off x="2133" y="3961"/>
              <a:ext cx="737" cy="162"/>
            </a:xfrm>
            <a:custGeom>
              <a:avLst/>
              <a:gdLst>
                <a:gd name="T0" fmla="*/ 0 w 3228"/>
                <a:gd name="T1" fmla="*/ 0 h 716"/>
                <a:gd name="T2" fmla="*/ 538 w 3228"/>
                <a:gd name="T3" fmla="*/ 262 h 716"/>
                <a:gd name="T4" fmla="*/ 1145 w 3228"/>
                <a:gd name="T5" fmla="*/ 469 h 716"/>
                <a:gd name="T6" fmla="*/ 1807 w 3228"/>
                <a:gd name="T7" fmla="*/ 616 h 716"/>
                <a:gd name="T8" fmla="*/ 2507 w 3228"/>
                <a:gd name="T9" fmla="*/ 699 h 716"/>
                <a:gd name="T10" fmla="*/ 3227 w 3228"/>
                <a:gd name="T11" fmla="*/ 716 h 716"/>
                <a:gd name="T12" fmla="*/ 3228 w 3228"/>
                <a:gd name="T13" fmla="*/ 716 h 716"/>
              </a:gdLst>
              <a:ahLst/>
              <a:cxnLst>
                <a:cxn ang="0">
                  <a:pos x="T0" y="T1"/>
                </a:cxn>
                <a:cxn ang="0">
                  <a:pos x="T2" y="T3"/>
                </a:cxn>
                <a:cxn ang="0">
                  <a:pos x="T4" y="T5"/>
                </a:cxn>
                <a:cxn ang="0">
                  <a:pos x="T6" y="T7"/>
                </a:cxn>
                <a:cxn ang="0">
                  <a:pos x="T8" y="T9"/>
                </a:cxn>
                <a:cxn ang="0">
                  <a:pos x="T10" y="T11"/>
                </a:cxn>
                <a:cxn ang="0">
                  <a:pos x="T12" y="T13"/>
                </a:cxn>
              </a:cxnLst>
              <a:rect l="0" t="0" r="r" b="b"/>
              <a:pathLst>
                <a:path w="3228" h="716">
                  <a:moveTo>
                    <a:pt x="0" y="0"/>
                  </a:moveTo>
                  <a:lnTo>
                    <a:pt x="538" y="262"/>
                  </a:lnTo>
                  <a:lnTo>
                    <a:pt x="1145" y="469"/>
                  </a:lnTo>
                  <a:lnTo>
                    <a:pt x="1807" y="616"/>
                  </a:lnTo>
                  <a:lnTo>
                    <a:pt x="2507" y="699"/>
                  </a:lnTo>
                  <a:lnTo>
                    <a:pt x="3227" y="716"/>
                  </a:lnTo>
                  <a:lnTo>
                    <a:pt x="3228" y="71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6" name="Freeform 15">
              <a:extLst>
                <a:ext uri="{FF2B5EF4-FFF2-40B4-BE49-F238E27FC236}">
                  <a16:creationId xmlns:a16="http://schemas.microsoft.com/office/drawing/2014/main" id="{4A91DACF-7D5A-4B15-8C4A-9563529D2256}"/>
                </a:ext>
              </a:extLst>
            </p:cNvPr>
            <p:cNvSpPr>
              <a:spLocks/>
            </p:cNvSpPr>
            <p:nvPr/>
          </p:nvSpPr>
          <p:spPr bwMode="auto">
            <a:xfrm>
              <a:off x="2139" y="1224"/>
              <a:ext cx="737" cy="162"/>
            </a:xfrm>
            <a:custGeom>
              <a:avLst/>
              <a:gdLst>
                <a:gd name="T0" fmla="*/ 0 w 3228"/>
                <a:gd name="T1" fmla="*/ 0 h 717"/>
                <a:gd name="T2" fmla="*/ 538 w 3228"/>
                <a:gd name="T3" fmla="*/ 263 h 717"/>
                <a:gd name="T4" fmla="*/ 1146 w 3228"/>
                <a:gd name="T5" fmla="*/ 470 h 717"/>
                <a:gd name="T6" fmla="*/ 1808 w 3228"/>
                <a:gd name="T7" fmla="*/ 617 h 717"/>
                <a:gd name="T8" fmla="*/ 2507 w 3228"/>
                <a:gd name="T9" fmla="*/ 700 h 717"/>
                <a:gd name="T10" fmla="*/ 3226 w 3228"/>
                <a:gd name="T11" fmla="*/ 717 h 717"/>
                <a:gd name="T12" fmla="*/ 3228 w 3228"/>
                <a:gd name="T13" fmla="*/ 717 h 717"/>
              </a:gdLst>
              <a:ahLst/>
              <a:cxnLst>
                <a:cxn ang="0">
                  <a:pos x="T0" y="T1"/>
                </a:cxn>
                <a:cxn ang="0">
                  <a:pos x="T2" y="T3"/>
                </a:cxn>
                <a:cxn ang="0">
                  <a:pos x="T4" y="T5"/>
                </a:cxn>
                <a:cxn ang="0">
                  <a:pos x="T6" y="T7"/>
                </a:cxn>
                <a:cxn ang="0">
                  <a:pos x="T8" y="T9"/>
                </a:cxn>
                <a:cxn ang="0">
                  <a:pos x="T10" y="T11"/>
                </a:cxn>
                <a:cxn ang="0">
                  <a:pos x="T12" y="T13"/>
                </a:cxn>
              </a:cxnLst>
              <a:rect l="0" t="0" r="r" b="b"/>
              <a:pathLst>
                <a:path w="3228" h="717">
                  <a:moveTo>
                    <a:pt x="0" y="0"/>
                  </a:moveTo>
                  <a:lnTo>
                    <a:pt x="538" y="263"/>
                  </a:lnTo>
                  <a:lnTo>
                    <a:pt x="1146" y="470"/>
                  </a:lnTo>
                  <a:lnTo>
                    <a:pt x="1808" y="617"/>
                  </a:lnTo>
                  <a:lnTo>
                    <a:pt x="2507" y="700"/>
                  </a:lnTo>
                  <a:lnTo>
                    <a:pt x="3226" y="717"/>
                  </a:lnTo>
                  <a:lnTo>
                    <a:pt x="3228" y="717"/>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197" name="Group 16">
            <a:extLst>
              <a:ext uri="{FF2B5EF4-FFF2-40B4-BE49-F238E27FC236}">
                <a16:creationId xmlns:a16="http://schemas.microsoft.com/office/drawing/2014/main" id="{A07780A5-1888-420A-B802-81D8B1D88C5D}"/>
              </a:ext>
            </a:extLst>
          </p:cNvPr>
          <p:cNvGrpSpPr>
            <a:grpSpLocks/>
          </p:cNvGrpSpPr>
          <p:nvPr/>
        </p:nvGrpSpPr>
        <p:grpSpPr bwMode="auto">
          <a:xfrm>
            <a:off x="4106862" y="1625282"/>
            <a:ext cx="315912" cy="3060700"/>
            <a:chOff x="3594" y="782"/>
            <a:chExt cx="327" cy="3156"/>
          </a:xfrm>
        </p:grpSpPr>
        <p:sp>
          <p:nvSpPr>
            <p:cNvPr id="198" name="Freeform 17">
              <a:extLst>
                <a:ext uri="{FF2B5EF4-FFF2-40B4-BE49-F238E27FC236}">
                  <a16:creationId xmlns:a16="http://schemas.microsoft.com/office/drawing/2014/main" id="{7819E0D2-F6BF-4645-99FE-5146B6A95107}"/>
                </a:ext>
              </a:extLst>
            </p:cNvPr>
            <p:cNvSpPr>
              <a:spLocks/>
            </p:cNvSpPr>
            <p:nvPr/>
          </p:nvSpPr>
          <p:spPr bwMode="auto">
            <a:xfrm>
              <a:off x="3594" y="3519"/>
              <a:ext cx="323" cy="419"/>
            </a:xfrm>
            <a:custGeom>
              <a:avLst/>
              <a:gdLst>
                <a:gd name="T0" fmla="*/ 0 w 1410"/>
                <a:gd name="T1" fmla="*/ 1836 h 1836"/>
                <a:gd name="T2" fmla="*/ 468 w 1410"/>
                <a:gd name="T3" fmla="*/ 1523 h 1836"/>
                <a:gd name="T4" fmla="*/ 851 w 1410"/>
                <a:gd name="T5" fmla="*/ 1174 h 1836"/>
                <a:gd name="T6" fmla="*/ 1140 w 1410"/>
                <a:gd name="T7" fmla="*/ 798 h 1836"/>
                <a:gd name="T8" fmla="*/ 1327 w 1410"/>
                <a:gd name="T9" fmla="*/ 404 h 1836"/>
                <a:gd name="T10" fmla="*/ 1409 w 1410"/>
                <a:gd name="T11" fmla="*/ 0 h 1836"/>
                <a:gd name="T12" fmla="*/ 1410 w 1410"/>
                <a:gd name="T13" fmla="*/ 0 h 1836"/>
              </a:gdLst>
              <a:ahLst/>
              <a:cxnLst>
                <a:cxn ang="0">
                  <a:pos x="T0" y="T1"/>
                </a:cxn>
                <a:cxn ang="0">
                  <a:pos x="T2" y="T3"/>
                </a:cxn>
                <a:cxn ang="0">
                  <a:pos x="T4" y="T5"/>
                </a:cxn>
                <a:cxn ang="0">
                  <a:pos x="T6" y="T7"/>
                </a:cxn>
                <a:cxn ang="0">
                  <a:pos x="T8" y="T9"/>
                </a:cxn>
                <a:cxn ang="0">
                  <a:pos x="T10" y="T11"/>
                </a:cxn>
                <a:cxn ang="0">
                  <a:pos x="T12" y="T13"/>
                </a:cxn>
              </a:cxnLst>
              <a:rect l="0" t="0" r="r" b="b"/>
              <a:pathLst>
                <a:path w="1410" h="1836">
                  <a:moveTo>
                    <a:pt x="0" y="1836"/>
                  </a:moveTo>
                  <a:lnTo>
                    <a:pt x="468" y="1523"/>
                  </a:lnTo>
                  <a:lnTo>
                    <a:pt x="851" y="1174"/>
                  </a:lnTo>
                  <a:lnTo>
                    <a:pt x="1140" y="798"/>
                  </a:lnTo>
                  <a:lnTo>
                    <a:pt x="1327" y="404"/>
                  </a:lnTo>
                  <a:lnTo>
                    <a:pt x="1409" y="0"/>
                  </a:lnTo>
                  <a:lnTo>
                    <a:pt x="1410"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9" name="Freeform 18">
              <a:extLst>
                <a:ext uri="{FF2B5EF4-FFF2-40B4-BE49-F238E27FC236}">
                  <a16:creationId xmlns:a16="http://schemas.microsoft.com/office/drawing/2014/main" id="{06DEE7D1-F149-496E-A6F2-977EE405AB54}"/>
                </a:ext>
              </a:extLst>
            </p:cNvPr>
            <p:cNvSpPr>
              <a:spLocks/>
            </p:cNvSpPr>
            <p:nvPr/>
          </p:nvSpPr>
          <p:spPr bwMode="auto">
            <a:xfrm>
              <a:off x="3600" y="782"/>
              <a:ext cx="321" cy="419"/>
            </a:xfrm>
            <a:custGeom>
              <a:avLst/>
              <a:gdLst>
                <a:gd name="T0" fmla="*/ 0 w 1410"/>
                <a:gd name="T1" fmla="*/ 1835 h 1835"/>
                <a:gd name="T2" fmla="*/ 468 w 1410"/>
                <a:gd name="T3" fmla="*/ 1521 h 1835"/>
                <a:gd name="T4" fmla="*/ 851 w 1410"/>
                <a:gd name="T5" fmla="*/ 1173 h 1835"/>
                <a:gd name="T6" fmla="*/ 1140 w 1410"/>
                <a:gd name="T7" fmla="*/ 796 h 1835"/>
                <a:gd name="T8" fmla="*/ 1327 w 1410"/>
                <a:gd name="T9" fmla="*/ 403 h 1835"/>
                <a:gd name="T10" fmla="*/ 1409 w 1410"/>
                <a:gd name="T11" fmla="*/ 0 h 1835"/>
                <a:gd name="T12" fmla="*/ 1410 w 1410"/>
                <a:gd name="T13" fmla="*/ 0 h 1835"/>
              </a:gdLst>
              <a:ahLst/>
              <a:cxnLst>
                <a:cxn ang="0">
                  <a:pos x="T0" y="T1"/>
                </a:cxn>
                <a:cxn ang="0">
                  <a:pos x="T2" y="T3"/>
                </a:cxn>
                <a:cxn ang="0">
                  <a:pos x="T4" y="T5"/>
                </a:cxn>
                <a:cxn ang="0">
                  <a:pos x="T6" y="T7"/>
                </a:cxn>
                <a:cxn ang="0">
                  <a:pos x="T8" y="T9"/>
                </a:cxn>
                <a:cxn ang="0">
                  <a:pos x="T10" y="T11"/>
                </a:cxn>
                <a:cxn ang="0">
                  <a:pos x="T12" y="T13"/>
                </a:cxn>
              </a:cxnLst>
              <a:rect l="0" t="0" r="r" b="b"/>
              <a:pathLst>
                <a:path w="1410" h="1835">
                  <a:moveTo>
                    <a:pt x="0" y="1835"/>
                  </a:moveTo>
                  <a:lnTo>
                    <a:pt x="468" y="1521"/>
                  </a:lnTo>
                  <a:lnTo>
                    <a:pt x="851" y="1173"/>
                  </a:lnTo>
                  <a:lnTo>
                    <a:pt x="1140" y="796"/>
                  </a:lnTo>
                  <a:lnTo>
                    <a:pt x="1327" y="403"/>
                  </a:lnTo>
                  <a:lnTo>
                    <a:pt x="1409" y="0"/>
                  </a:lnTo>
                  <a:lnTo>
                    <a:pt x="1410"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200" name="Group 19">
            <a:extLst>
              <a:ext uri="{FF2B5EF4-FFF2-40B4-BE49-F238E27FC236}">
                <a16:creationId xmlns:a16="http://schemas.microsoft.com/office/drawing/2014/main" id="{E8B97EEE-1958-46F4-AA51-CCB873A77978}"/>
              </a:ext>
            </a:extLst>
          </p:cNvPr>
          <p:cNvGrpSpPr>
            <a:grpSpLocks/>
          </p:cNvGrpSpPr>
          <p:nvPr/>
        </p:nvGrpSpPr>
        <p:grpSpPr bwMode="auto">
          <a:xfrm>
            <a:off x="3428999" y="1053782"/>
            <a:ext cx="720725" cy="2813050"/>
            <a:chOff x="2896" y="193"/>
            <a:chExt cx="743" cy="2901"/>
          </a:xfrm>
        </p:grpSpPr>
        <p:sp>
          <p:nvSpPr>
            <p:cNvPr id="201" name="Freeform 20">
              <a:extLst>
                <a:ext uri="{FF2B5EF4-FFF2-40B4-BE49-F238E27FC236}">
                  <a16:creationId xmlns:a16="http://schemas.microsoft.com/office/drawing/2014/main" id="{B54A31F8-C96A-4280-93EB-AD08CFAAF7DA}"/>
                </a:ext>
              </a:extLst>
            </p:cNvPr>
            <p:cNvSpPr>
              <a:spLocks/>
            </p:cNvSpPr>
            <p:nvPr/>
          </p:nvSpPr>
          <p:spPr bwMode="auto">
            <a:xfrm>
              <a:off x="2896" y="2930"/>
              <a:ext cx="737" cy="164"/>
            </a:xfrm>
            <a:custGeom>
              <a:avLst/>
              <a:gdLst>
                <a:gd name="T0" fmla="*/ 3226 w 3226"/>
                <a:gd name="T1" fmla="*/ 717 h 717"/>
                <a:gd name="T2" fmla="*/ 2688 w 3226"/>
                <a:gd name="T3" fmla="*/ 454 h 717"/>
                <a:gd name="T4" fmla="*/ 2081 w 3226"/>
                <a:gd name="T5" fmla="*/ 248 h 717"/>
                <a:gd name="T6" fmla="*/ 1419 w 3226"/>
                <a:gd name="T7" fmla="*/ 101 h 717"/>
                <a:gd name="T8" fmla="*/ 719 w 3226"/>
                <a:gd name="T9" fmla="*/ 17 h 717"/>
                <a:gd name="T10" fmla="*/ 0 w 3226"/>
                <a:gd name="T11" fmla="*/ 0 h 717"/>
                <a:gd name="T12" fmla="*/ 1 w 3226"/>
                <a:gd name="T13" fmla="*/ 0 h 717"/>
              </a:gdLst>
              <a:ahLst/>
              <a:cxnLst>
                <a:cxn ang="0">
                  <a:pos x="T0" y="T1"/>
                </a:cxn>
                <a:cxn ang="0">
                  <a:pos x="T2" y="T3"/>
                </a:cxn>
                <a:cxn ang="0">
                  <a:pos x="T4" y="T5"/>
                </a:cxn>
                <a:cxn ang="0">
                  <a:pos x="T6" y="T7"/>
                </a:cxn>
                <a:cxn ang="0">
                  <a:pos x="T8" y="T9"/>
                </a:cxn>
                <a:cxn ang="0">
                  <a:pos x="T10" y="T11"/>
                </a:cxn>
                <a:cxn ang="0">
                  <a:pos x="T12" y="T13"/>
                </a:cxn>
              </a:cxnLst>
              <a:rect l="0" t="0" r="r" b="b"/>
              <a:pathLst>
                <a:path w="3226" h="717">
                  <a:moveTo>
                    <a:pt x="3226" y="717"/>
                  </a:moveTo>
                  <a:lnTo>
                    <a:pt x="2688" y="454"/>
                  </a:lnTo>
                  <a:lnTo>
                    <a:pt x="2081" y="248"/>
                  </a:lnTo>
                  <a:lnTo>
                    <a:pt x="1419" y="101"/>
                  </a:lnTo>
                  <a:lnTo>
                    <a:pt x="719" y="17"/>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2" name="Freeform 21">
              <a:extLst>
                <a:ext uri="{FF2B5EF4-FFF2-40B4-BE49-F238E27FC236}">
                  <a16:creationId xmlns:a16="http://schemas.microsoft.com/office/drawing/2014/main" id="{557C6C93-CE30-46F4-A3C4-02511D6AD2D7}"/>
                </a:ext>
              </a:extLst>
            </p:cNvPr>
            <p:cNvSpPr>
              <a:spLocks/>
            </p:cNvSpPr>
            <p:nvPr/>
          </p:nvSpPr>
          <p:spPr bwMode="auto">
            <a:xfrm>
              <a:off x="2903" y="193"/>
              <a:ext cx="736" cy="164"/>
            </a:xfrm>
            <a:custGeom>
              <a:avLst/>
              <a:gdLst>
                <a:gd name="T0" fmla="*/ 3226 w 3226"/>
                <a:gd name="T1" fmla="*/ 716 h 716"/>
                <a:gd name="T2" fmla="*/ 2688 w 3226"/>
                <a:gd name="T3" fmla="*/ 453 h 716"/>
                <a:gd name="T4" fmla="*/ 2080 w 3226"/>
                <a:gd name="T5" fmla="*/ 247 h 716"/>
                <a:gd name="T6" fmla="*/ 1418 w 3226"/>
                <a:gd name="T7" fmla="*/ 99 h 716"/>
                <a:gd name="T8" fmla="*/ 719 w 3226"/>
                <a:gd name="T9" fmla="*/ 16 h 716"/>
                <a:gd name="T10" fmla="*/ 0 w 3226"/>
                <a:gd name="T11" fmla="*/ 0 h 716"/>
                <a:gd name="T12" fmla="*/ 1 w 3226"/>
                <a:gd name="T13" fmla="*/ 0 h 716"/>
              </a:gdLst>
              <a:ahLst/>
              <a:cxnLst>
                <a:cxn ang="0">
                  <a:pos x="T0" y="T1"/>
                </a:cxn>
                <a:cxn ang="0">
                  <a:pos x="T2" y="T3"/>
                </a:cxn>
                <a:cxn ang="0">
                  <a:pos x="T4" y="T5"/>
                </a:cxn>
                <a:cxn ang="0">
                  <a:pos x="T6" y="T7"/>
                </a:cxn>
                <a:cxn ang="0">
                  <a:pos x="T8" y="T9"/>
                </a:cxn>
                <a:cxn ang="0">
                  <a:pos x="T10" y="T11"/>
                </a:cxn>
                <a:cxn ang="0">
                  <a:pos x="T12" y="T13"/>
                </a:cxn>
              </a:cxnLst>
              <a:rect l="0" t="0" r="r" b="b"/>
              <a:pathLst>
                <a:path w="3226" h="716">
                  <a:moveTo>
                    <a:pt x="3226" y="716"/>
                  </a:moveTo>
                  <a:lnTo>
                    <a:pt x="2688" y="453"/>
                  </a:lnTo>
                  <a:lnTo>
                    <a:pt x="2080" y="247"/>
                  </a:lnTo>
                  <a:lnTo>
                    <a:pt x="1418" y="99"/>
                  </a:lnTo>
                  <a:lnTo>
                    <a:pt x="719" y="16"/>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203" name="Group 22">
            <a:extLst>
              <a:ext uri="{FF2B5EF4-FFF2-40B4-BE49-F238E27FC236}">
                <a16:creationId xmlns:a16="http://schemas.microsoft.com/office/drawing/2014/main" id="{B376DA56-DF8D-4DAC-8669-41CBEA2DBBA0}"/>
              </a:ext>
            </a:extLst>
          </p:cNvPr>
          <p:cNvGrpSpPr>
            <a:grpSpLocks/>
          </p:cNvGrpSpPr>
          <p:nvPr/>
        </p:nvGrpSpPr>
        <p:grpSpPr bwMode="auto">
          <a:xfrm>
            <a:off x="2411412" y="1234757"/>
            <a:ext cx="315912" cy="3060700"/>
            <a:chOff x="1852" y="380"/>
            <a:chExt cx="326" cy="3156"/>
          </a:xfrm>
        </p:grpSpPr>
        <p:sp>
          <p:nvSpPr>
            <p:cNvPr id="204" name="Freeform 23">
              <a:extLst>
                <a:ext uri="{FF2B5EF4-FFF2-40B4-BE49-F238E27FC236}">
                  <a16:creationId xmlns:a16="http://schemas.microsoft.com/office/drawing/2014/main" id="{19B790E7-1F8A-40FD-8D3E-3605A569C7E5}"/>
                </a:ext>
              </a:extLst>
            </p:cNvPr>
            <p:cNvSpPr>
              <a:spLocks/>
            </p:cNvSpPr>
            <p:nvPr/>
          </p:nvSpPr>
          <p:spPr bwMode="auto">
            <a:xfrm>
              <a:off x="1852" y="3117"/>
              <a:ext cx="320" cy="419"/>
            </a:xfrm>
            <a:custGeom>
              <a:avLst/>
              <a:gdLst>
                <a:gd name="T0" fmla="*/ 1408 w 1408"/>
                <a:gd name="T1" fmla="*/ 0 h 1836"/>
                <a:gd name="T2" fmla="*/ 940 w 1408"/>
                <a:gd name="T3" fmla="*/ 313 h 1836"/>
                <a:gd name="T4" fmla="*/ 557 w 1408"/>
                <a:gd name="T5" fmla="*/ 663 h 1836"/>
                <a:gd name="T6" fmla="*/ 268 w 1408"/>
                <a:gd name="T7" fmla="*/ 1038 h 1836"/>
                <a:gd name="T8" fmla="*/ 81 w 1408"/>
                <a:gd name="T9" fmla="*/ 1433 h 1836"/>
                <a:gd name="T10" fmla="*/ 0 w 1408"/>
                <a:gd name="T11" fmla="*/ 1836 h 1836"/>
                <a:gd name="T12" fmla="*/ 1 w 1408"/>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408" h="1836">
                  <a:moveTo>
                    <a:pt x="1408" y="0"/>
                  </a:moveTo>
                  <a:lnTo>
                    <a:pt x="940" y="313"/>
                  </a:lnTo>
                  <a:lnTo>
                    <a:pt x="557" y="663"/>
                  </a:lnTo>
                  <a:lnTo>
                    <a:pt x="268" y="1038"/>
                  </a:lnTo>
                  <a:lnTo>
                    <a:pt x="81" y="1433"/>
                  </a:lnTo>
                  <a:lnTo>
                    <a:pt x="0" y="1836"/>
                  </a:lnTo>
                  <a:lnTo>
                    <a:pt x="1" y="183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 name="Freeform 24">
              <a:extLst>
                <a:ext uri="{FF2B5EF4-FFF2-40B4-BE49-F238E27FC236}">
                  <a16:creationId xmlns:a16="http://schemas.microsoft.com/office/drawing/2014/main" id="{C9AF0CBD-7616-4B38-8DA4-1748CAF0C1C0}"/>
                </a:ext>
              </a:extLst>
            </p:cNvPr>
            <p:cNvSpPr>
              <a:spLocks/>
            </p:cNvSpPr>
            <p:nvPr/>
          </p:nvSpPr>
          <p:spPr bwMode="auto">
            <a:xfrm>
              <a:off x="1856" y="380"/>
              <a:ext cx="322" cy="419"/>
            </a:xfrm>
            <a:custGeom>
              <a:avLst/>
              <a:gdLst>
                <a:gd name="T0" fmla="*/ 1409 w 1409"/>
                <a:gd name="T1" fmla="*/ 0 h 1835"/>
                <a:gd name="T2" fmla="*/ 941 w 1409"/>
                <a:gd name="T3" fmla="*/ 313 h 1835"/>
                <a:gd name="T4" fmla="*/ 558 w 1409"/>
                <a:gd name="T5" fmla="*/ 663 h 1835"/>
                <a:gd name="T6" fmla="*/ 270 w 1409"/>
                <a:gd name="T7" fmla="*/ 1039 h 1835"/>
                <a:gd name="T8" fmla="*/ 83 w 1409"/>
                <a:gd name="T9" fmla="*/ 1433 h 1835"/>
                <a:gd name="T10" fmla="*/ 0 w 1409"/>
                <a:gd name="T11" fmla="*/ 1835 h 1835"/>
                <a:gd name="T12" fmla="*/ 1 w 1409"/>
                <a:gd name="T13" fmla="*/ 1835 h 1835"/>
              </a:gdLst>
              <a:ahLst/>
              <a:cxnLst>
                <a:cxn ang="0">
                  <a:pos x="T0" y="T1"/>
                </a:cxn>
                <a:cxn ang="0">
                  <a:pos x="T2" y="T3"/>
                </a:cxn>
                <a:cxn ang="0">
                  <a:pos x="T4" y="T5"/>
                </a:cxn>
                <a:cxn ang="0">
                  <a:pos x="T6" y="T7"/>
                </a:cxn>
                <a:cxn ang="0">
                  <a:pos x="T8" y="T9"/>
                </a:cxn>
                <a:cxn ang="0">
                  <a:pos x="T10" y="T11"/>
                </a:cxn>
                <a:cxn ang="0">
                  <a:pos x="T12" y="T13"/>
                </a:cxn>
              </a:cxnLst>
              <a:rect l="0" t="0" r="r" b="b"/>
              <a:pathLst>
                <a:path w="1409" h="1835">
                  <a:moveTo>
                    <a:pt x="1409" y="0"/>
                  </a:moveTo>
                  <a:lnTo>
                    <a:pt x="941" y="313"/>
                  </a:lnTo>
                  <a:lnTo>
                    <a:pt x="558" y="663"/>
                  </a:lnTo>
                  <a:lnTo>
                    <a:pt x="270" y="1039"/>
                  </a:lnTo>
                  <a:lnTo>
                    <a:pt x="83" y="1433"/>
                  </a:lnTo>
                  <a:lnTo>
                    <a:pt x="0" y="1835"/>
                  </a:lnTo>
                  <a:lnTo>
                    <a:pt x="1" y="1835"/>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206" name="Group 25">
            <a:extLst>
              <a:ext uri="{FF2B5EF4-FFF2-40B4-BE49-F238E27FC236}">
                <a16:creationId xmlns:a16="http://schemas.microsoft.com/office/drawing/2014/main" id="{BBA29A4E-D1F9-4ADA-9DFA-13CD7F1C0C8A}"/>
              </a:ext>
            </a:extLst>
          </p:cNvPr>
          <p:cNvGrpSpPr>
            <a:grpSpLocks/>
          </p:cNvGrpSpPr>
          <p:nvPr/>
        </p:nvGrpSpPr>
        <p:grpSpPr bwMode="auto">
          <a:xfrm>
            <a:off x="3392487" y="2031682"/>
            <a:ext cx="708025" cy="2835275"/>
            <a:chOff x="2857" y="1201"/>
            <a:chExt cx="731" cy="2924"/>
          </a:xfrm>
        </p:grpSpPr>
        <p:sp>
          <p:nvSpPr>
            <p:cNvPr id="207" name="Freeform 26">
              <a:extLst>
                <a:ext uri="{FF2B5EF4-FFF2-40B4-BE49-F238E27FC236}">
                  <a16:creationId xmlns:a16="http://schemas.microsoft.com/office/drawing/2014/main" id="{99C9FFC7-86CA-4AC8-93E0-B135EC3851E3}"/>
                </a:ext>
              </a:extLst>
            </p:cNvPr>
            <p:cNvSpPr>
              <a:spLocks/>
            </p:cNvSpPr>
            <p:nvPr/>
          </p:nvSpPr>
          <p:spPr bwMode="auto">
            <a:xfrm>
              <a:off x="2864" y="1201"/>
              <a:ext cx="724" cy="187"/>
            </a:xfrm>
            <a:custGeom>
              <a:avLst/>
              <a:gdLst>
                <a:gd name="T0" fmla="*/ 0 w 3178"/>
                <a:gd name="T1" fmla="*/ 814 h 814"/>
                <a:gd name="T2" fmla="*/ 698 w 3178"/>
                <a:gd name="T3" fmla="*/ 766 h 814"/>
                <a:gd name="T4" fmla="*/ 1380 w 3178"/>
                <a:gd name="T5" fmla="*/ 658 h 814"/>
                <a:gd name="T6" fmla="*/ 2031 w 3178"/>
                <a:gd name="T7" fmla="*/ 491 h 814"/>
                <a:gd name="T8" fmla="*/ 2635 w 3178"/>
                <a:gd name="T9" fmla="*/ 271 h 814"/>
                <a:gd name="T10" fmla="*/ 3177 w 3178"/>
                <a:gd name="T11" fmla="*/ 0 h 814"/>
                <a:gd name="T12" fmla="*/ 3178 w 3178"/>
                <a:gd name="T13" fmla="*/ 0 h 814"/>
              </a:gdLst>
              <a:ahLst/>
              <a:cxnLst>
                <a:cxn ang="0">
                  <a:pos x="T0" y="T1"/>
                </a:cxn>
                <a:cxn ang="0">
                  <a:pos x="T2" y="T3"/>
                </a:cxn>
                <a:cxn ang="0">
                  <a:pos x="T4" y="T5"/>
                </a:cxn>
                <a:cxn ang="0">
                  <a:pos x="T6" y="T7"/>
                </a:cxn>
                <a:cxn ang="0">
                  <a:pos x="T8" y="T9"/>
                </a:cxn>
                <a:cxn ang="0">
                  <a:pos x="T10" y="T11"/>
                </a:cxn>
                <a:cxn ang="0">
                  <a:pos x="T12" y="T13"/>
                </a:cxn>
              </a:cxnLst>
              <a:rect l="0" t="0" r="r" b="b"/>
              <a:pathLst>
                <a:path w="3178" h="814">
                  <a:moveTo>
                    <a:pt x="0" y="814"/>
                  </a:moveTo>
                  <a:lnTo>
                    <a:pt x="698" y="766"/>
                  </a:lnTo>
                  <a:lnTo>
                    <a:pt x="1380" y="658"/>
                  </a:lnTo>
                  <a:lnTo>
                    <a:pt x="2031" y="491"/>
                  </a:lnTo>
                  <a:lnTo>
                    <a:pt x="2635" y="271"/>
                  </a:lnTo>
                  <a:lnTo>
                    <a:pt x="3177" y="0"/>
                  </a:lnTo>
                  <a:lnTo>
                    <a:pt x="3178"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8" name="Freeform 27">
              <a:extLst>
                <a:ext uri="{FF2B5EF4-FFF2-40B4-BE49-F238E27FC236}">
                  <a16:creationId xmlns:a16="http://schemas.microsoft.com/office/drawing/2014/main" id="{E43D1365-8C68-4385-8A44-FCEEB44BC0BB}"/>
                </a:ext>
              </a:extLst>
            </p:cNvPr>
            <p:cNvSpPr>
              <a:spLocks/>
            </p:cNvSpPr>
            <p:nvPr/>
          </p:nvSpPr>
          <p:spPr bwMode="auto">
            <a:xfrm>
              <a:off x="2857" y="3938"/>
              <a:ext cx="725" cy="187"/>
            </a:xfrm>
            <a:custGeom>
              <a:avLst/>
              <a:gdLst>
                <a:gd name="T0" fmla="*/ 0 w 3179"/>
                <a:gd name="T1" fmla="*/ 814 h 814"/>
                <a:gd name="T2" fmla="*/ 698 w 3179"/>
                <a:gd name="T3" fmla="*/ 768 h 814"/>
                <a:gd name="T4" fmla="*/ 1381 w 3179"/>
                <a:gd name="T5" fmla="*/ 659 h 814"/>
                <a:gd name="T6" fmla="*/ 2031 w 3179"/>
                <a:gd name="T7" fmla="*/ 493 h 814"/>
                <a:gd name="T8" fmla="*/ 2635 w 3179"/>
                <a:gd name="T9" fmla="*/ 271 h 814"/>
                <a:gd name="T10" fmla="*/ 3178 w 3179"/>
                <a:gd name="T11" fmla="*/ 0 h 814"/>
                <a:gd name="T12" fmla="*/ 3179 w 3179"/>
                <a:gd name="T13" fmla="*/ 0 h 814"/>
              </a:gdLst>
              <a:ahLst/>
              <a:cxnLst>
                <a:cxn ang="0">
                  <a:pos x="T0" y="T1"/>
                </a:cxn>
                <a:cxn ang="0">
                  <a:pos x="T2" y="T3"/>
                </a:cxn>
                <a:cxn ang="0">
                  <a:pos x="T4" y="T5"/>
                </a:cxn>
                <a:cxn ang="0">
                  <a:pos x="T6" y="T7"/>
                </a:cxn>
                <a:cxn ang="0">
                  <a:pos x="T8" y="T9"/>
                </a:cxn>
                <a:cxn ang="0">
                  <a:pos x="T10" y="T11"/>
                </a:cxn>
                <a:cxn ang="0">
                  <a:pos x="T12" y="T13"/>
                </a:cxn>
              </a:cxnLst>
              <a:rect l="0" t="0" r="r" b="b"/>
              <a:pathLst>
                <a:path w="3179" h="814">
                  <a:moveTo>
                    <a:pt x="0" y="814"/>
                  </a:moveTo>
                  <a:lnTo>
                    <a:pt x="698" y="768"/>
                  </a:lnTo>
                  <a:lnTo>
                    <a:pt x="1381" y="659"/>
                  </a:lnTo>
                  <a:lnTo>
                    <a:pt x="2031" y="493"/>
                  </a:lnTo>
                  <a:lnTo>
                    <a:pt x="2635" y="271"/>
                  </a:lnTo>
                  <a:lnTo>
                    <a:pt x="3178" y="0"/>
                  </a:lnTo>
                  <a:lnTo>
                    <a:pt x="3179"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209" name="Group 28">
            <a:extLst>
              <a:ext uri="{FF2B5EF4-FFF2-40B4-BE49-F238E27FC236}">
                <a16:creationId xmlns:a16="http://schemas.microsoft.com/office/drawing/2014/main" id="{40088D42-47C9-463A-9E48-DCAC9728C96B}"/>
              </a:ext>
            </a:extLst>
          </p:cNvPr>
          <p:cNvGrpSpPr>
            <a:grpSpLocks/>
          </p:cNvGrpSpPr>
          <p:nvPr/>
        </p:nvGrpSpPr>
        <p:grpSpPr bwMode="auto">
          <a:xfrm>
            <a:off x="4132262" y="1212532"/>
            <a:ext cx="279400" cy="3067050"/>
            <a:chOff x="3621" y="357"/>
            <a:chExt cx="287" cy="3162"/>
          </a:xfrm>
        </p:grpSpPr>
        <p:sp>
          <p:nvSpPr>
            <p:cNvPr id="210" name="Freeform 29">
              <a:extLst>
                <a:ext uri="{FF2B5EF4-FFF2-40B4-BE49-F238E27FC236}">
                  <a16:creationId xmlns:a16="http://schemas.microsoft.com/office/drawing/2014/main" id="{A71663B0-6F6D-4D85-B4E1-276AE1B044D0}"/>
                </a:ext>
              </a:extLst>
            </p:cNvPr>
            <p:cNvSpPr>
              <a:spLocks/>
            </p:cNvSpPr>
            <p:nvPr/>
          </p:nvSpPr>
          <p:spPr bwMode="auto">
            <a:xfrm>
              <a:off x="3625" y="357"/>
              <a:ext cx="283" cy="425"/>
            </a:xfrm>
            <a:custGeom>
              <a:avLst/>
              <a:gdLst>
                <a:gd name="T0" fmla="*/ 1239 w 1239"/>
                <a:gd name="T1" fmla="*/ 1864 h 1864"/>
                <a:gd name="T2" fmla="*/ 1210 w 1239"/>
                <a:gd name="T3" fmla="*/ 1449 h 1864"/>
                <a:gd name="T4" fmla="*/ 1066 w 1239"/>
                <a:gd name="T5" fmla="*/ 1044 h 1864"/>
                <a:gd name="T6" fmla="*/ 812 w 1239"/>
                <a:gd name="T7" fmla="*/ 662 h 1864"/>
                <a:gd name="T8" fmla="*/ 454 w 1239"/>
                <a:gd name="T9" fmla="*/ 311 h 1864"/>
                <a:gd name="T10" fmla="*/ 0 w 1239"/>
                <a:gd name="T11" fmla="*/ 0 h 1864"/>
                <a:gd name="T12" fmla="*/ 1 w 1239"/>
                <a:gd name="T13" fmla="*/ 0 h 1864"/>
              </a:gdLst>
              <a:ahLst/>
              <a:cxnLst>
                <a:cxn ang="0">
                  <a:pos x="T0" y="T1"/>
                </a:cxn>
                <a:cxn ang="0">
                  <a:pos x="T2" y="T3"/>
                </a:cxn>
                <a:cxn ang="0">
                  <a:pos x="T4" y="T5"/>
                </a:cxn>
                <a:cxn ang="0">
                  <a:pos x="T6" y="T7"/>
                </a:cxn>
                <a:cxn ang="0">
                  <a:pos x="T8" y="T9"/>
                </a:cxn>
                <a:cxn ang="0">
                  <a:pos x="T10" y="T11"/>
                </a:cxn>
                <a:cxn ang="0">
                  <a:pos x="T12" y="T13"/>
                </a:cxn>
              </a:cxnLst>
              <a:rect l="0" t="0" r="r" b="b"/>
              <a:pathLst>
                <a:path w="1239" h="1864">
                  <a:moveTo>
                    <a:pt x="1239" y="1864"/>
                  </a:moveTo>
                  <a:lnTo>
                    <a:pt x="1210" y="1449"/>
                  </a:lnTo>
                  <a:lnTo>
                    <a:pt x="1066" y="1044"/>
                  </a:lnTo>
                  <a:lnTo>
                    <a:pt x="812" y="662"/>
                  </a:lnTo>
                  <a:lnTo>
                    <a:pt x="454" y="311"/>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11" name="Freeform 30">
              <a:extLst>
                <a:ext uri="{FF2B5EF4-FFF2-40B4-BE49-F238E27FC236}">
                  <a16:creationId xmlns:a16="http://schemas.microsoft.com/office/drawing/2014/main" id="{23757F7E-15F6-4FFD-B441-51C67440C29E}"/>
                </a:ext>
              </a:extLst>
            </p:cNvPr>
            <p:cNvSpPr>
              <a:spLocks/>
            </p:cNvSpPr>
            <p:nvPr/>
          </p:nvSpPr>
          <p:spPr bwMode="auto">
            <a:xfrm>
              <a:off x="3621" y="3094"/>
              <a:ext cx="281" cy="425"/>
            </a:xfrm>
            <a:custGeom>
              <a:avLst/>
              <a:gdLst>
                <a:gd name="T0" fmla="*/ 1240 w 1240"/>
                <a:gd name="T1" fmla="*/ 1865 h 1865"/>
                <a:gd name="T2" fmla="*/ 1210 w 1240"/>
                <a:gd name="T3" fmla="*/ 1449 h 1865"/>
                <a:gd name="T4" fmla="*/ 1066 w 1240"/>
                <a:gd name="T5" fmla="*/ 1044 h 1865"/>
                <a:gd name="T6" fmla="*/ 812 w 1240"/>
                <a:gd name="T7" fmla="*/ 661 h 1865"/>
                <a:gd name="T8" fmla="*/ 453 w 1240"/>
                <a:gd name="T9" fmla="*/ 311 h 1865"/>
                <a:gd name="T10" fmla="*/ 0 w 1240"/>
                <a:gd name="T11" fmla="*/ 0 h 1865"/>
                <a:gd name="T12" fmla="*/ 1 w 1240"/>
                <a:gd name="T13" fmla="*/ 0 h 1865"/>
              </a:gdLst>
              <a:ahLst/>
              <a:cxnLst>
                <a:cxn ang="0">
                  <a:pos x="T0" y="T1"/>
                </a:cxn>
                <a:cxn ang="0">
                  <a:pos x="T2" y="T3"/>
                </a:cxn>
                <a:cxn ang="0">
                  <a:pos x="T4" y="T5"/>
                </a:cxn>
                <a:cxn ang="0">
                  <a:pos x="T6" y="T7"/>
                </a:cxn>
                <a:cxn ang="0">
                  <a:pos x="T8" y="T9"/>
                </a:cxn>
                <a:cxn ang="0">
                  <a:pos x="T10" y="T11"/>
                </a:cxn>
                <a:cxn ang="0">
                  <a:pos x="T12" y="T13"/>
                </a:cxn>
              </a:cxnLst>
              <a:rect l="0" t="0" r="r" b="b"/>
              <a:pathLst>
                <a:path w="1240" h="1865">
                  <a:moveTo>
                    <a:pt x="1240" y="1865"/>
                  </a:moveTo>
                  <a:lnTo>
                    <a:pt x="1210" y="1449"/>
                  </a:lnTo>
                  <a:lnTo>
                    <a:pt x="1066" y="1044"/>
                  </a:lnTo>
                  <a:lnTo>
                    <a:pt x="812" y="661"/>
                  </a:lnTo>
                  <a:lnTo>
                    <a:pt x="453" y="311"/>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212" name="Group 31">
            <a:extLst>
              <a:ext uri="{FF2B5EF4-FFF2-40B4-BE49-F238E27FC236}">
                <a16:creationId xmlns:a16="http://schemas.microsoft.com/office/drawing/2014/main" id="{B3164D56-27D3-4557-825F-101E87141231}"/>
              </a:ext>
            </a:extLst>
          </p:cNvPr>
          <p:cNvGrpSpPr>
            <a:grpSpLocks/>
          </p:cNvGrpSpPr>
          <p:nvPr/>
        </p:nvGrpSpPr>
        <p:grpSpPr bwMode="auto">
          <a:xfrm>
            <a:off x="2716212" y="1053782"/>
            <a:ext cx="708025" cy="2835275"/>
            <a:chOff x="2160" y="193"/>
            <a:chExt cx="730" cy="2924"/>
          </a:xfrm>
        </p:grpSpPr>
        <p:sp>
          <p:nvSpPr>
            <p:cNvPr id="213" name="Freeform 32">
              <a:extLst>
                <a:ext uri="{FF2B5EF4-FFF2-40B4-BE49-F238E27FC236}">
                  <a16:creationId xmlns:a16="http://schemas.microsoft.com/office/drawing/2014/main" id="{33986159-A440-428D-A81F-59DD643AC1D1}"/>
                </a:ext>
              </a:extLst>
            </p:cNvPr>
            <p:cNvSpPr>
              <a:spLocks/>
            </p:cNvSpPr>
            <p:nvPr/>
          </p:nvSpPr>
          <p:spPr bwMode="auto">
            <a:xfrm>
              <a:off x="2166" y="193"/>
              <a:ext cx="724" cy="187"/>
            </a:xfrm>
            <a:custGeom>
              <a:avLst/>
              <a:gdLst>
                <a:gd name="T0" fmla="*/ 3176 w 3176"/>
                <a:gd name="T1" fmla="*/ 0 h 814"/>
                <a:gd name="T2" fmla="*/ 2479 w 3176"/>
                <a:gd name="T3" fmla="*/ 46 h 814"/>
                <a:gd name="T4" fmla="*/ 1797 w 3176"/>
                <a:gd name="T5" fmla="*/ 155 h 814"/>
                <a:gd name="T6" fmla="*/ 1146 w 3176"/>
                <a:gd name="T7" fmla="*/ 321 h 814"/>
                <a:gd name="T8" fmla="*/ 542 w 3176"/>
                <a:gd name="T9" fmla="*/ 543 h 814"/>
                <a:gd name="T10" fmla="*/ 0 w 3176"/>
                <a:gd name="T11" fmla="*/ 814 h 814"/>
                <a:gd name="T12" fmla="*/ 1 w 3176"/>
                <a:gd name="T13" fmla="*/ 814 h 814"/>
              </a:gdLst>
              <a:ahLst/>
              <a:cxnLst>
                <a:cxn ang="0">
                  <a:pos x="T0" y="T1"/>
                </a:cxn>
                <a:cxn ang="0">
                  <a:pos x="T2" y="T3"/>
                </a:cxn>
                <a:cxn ang="0">
                  <a:pos x="T4" y="T5"/>
                </a:cxn>
                <a:cxn ang="0">
                  <a:pos x="T6" y="T7"/>
                </a:cxn>
                <a:cxn ang="0">
                  <a:pos x="T8" y="T9"/>
                </a:cxn>
                <a:cxn ang="0">
                  <a:pos x="T10" y="T11"/>
                </a:cxn>
                <a:cxn ang="0">
                  <a:pos x="T12" y="T13"/>
                </a:cxn>
              </a:cxnLst>
              <a:rect l="0" t="0" r="r" b="b"/>
              <a:pathLst>
                <a:path w="3176" h="814">
                  <a:moveTo>
                    <a:pt x="3176" y="0"/>
                  </a:moveTo>
                  <a:lnTo>
                    <a:pt x="2479" y="46"/>
                  </a:lnTo>
                  <a:lnTo>
                    <a:pt x="1797" y="155"/>
                  </a:lnTo>
                  <a:lnTo>
                    <a:pt x="1146" y="321"/>
                  </a:lnTo>
                  <a:lnTo>
                    <a:pt x="542" y="543"/>
                  </a:lnTo>
                  <a:lnTo>
                    <a:pt x="0" y="814"/>
                  </a:lnTo>
                  <a:lnTo>
                    <a:pt x="1" y="81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14" name="Freeform 33">
              <a:extLst>
                <a:ext uri="{FF2B5EF4-FFF2-40B4-BE49-F238E27FC236}">
                  <a16:creationId xmlns:a16="http://schemas.microsoft.com/office/drawing/2014/main" id="{D7C4E250-79F0-40E5-82CD-4535B590D53D}"/>
                </a:ext>
              </a:extLst>
            </p:cNvPr>
            <p:cNvSpPr>
              <a:spLocks/>
            </p:cNvSpPr>
            <p:nvPr/>
          </p:nvSpPr>
          <p:spPr bwMode="auto">
            <a:xfrm>
              <a:off x="2160" y="2932"/>
              <a:ext cx="724" cy="185"/>
            </a:xfrm>
            <a:custGeom>
              <a:avLst/>
              <a:gdLst>
                <a:gd name="T0" fmla="*/ 3177 w 3177"/>
                <a:gd name="T1" fmla="*/ 0 h 814"/>
                <a:gd name="T2" fmla="*/ 2480 w 3177"/>
                <a:gd name="T3" fmla="*/ 47 h 814"/>
                <a:gd name="T4" fmla="*/ 1797 w 3177"/>
                <a:gd name="T5" fmla="*/ 155 h 814"/>
                <a:gd name="T6" fmla="*/ 1147 w 3177"/>
                <a:gd name="T7" fmla="*/ 322 h 814"/>
                <a:gd name="T8" fmla="*/ 543 w 3177"/>
                <a:gd name="T9" fmla="*/ 543 h 814"/>
                <a:gd name="T10" fmla="*/ 0 w 3177"/>
                <a:gd name="T11" fmla="*/ 814 h 814"/>
                <a:gd name="T12" fmla="*/ 1 w 3177"/>
                <a:gd name="T13" fmla="*/ 814 h 814"/>
              </a:gdLst>
              <a:ahLst/>
              <a:cxnLst>
                <a:cxn ang="0">
                  <a:pos x="T0" y="T1"/>
                </a:cxn>
                <a:cxn ang="0">
                  <a:pos x="T2" y="T3"/>
                </a:cxn>
                <a:cxn ang="0">
                  <a:pos x="T4" y="T5"/>
                </a:cxn>
                <a:cxn ang="0">
                  <a:pos x="T6" y="T7"/>
                </a:cxn>
                <a:cxn ang="0">
                  <a:pos x="T8" y="T9"/>
                </a:cxn>
                <a:cxn ang="0">
                  <a:pos x="T10" y="T11"/>
                </a:cxn>
                <a:cxn ang="0">
                  <a:pos x="T12" y="T13"/>
                </a:cxn>
              </a:cxnLst>
              <a:rect l="0" t="0" r="r" b="b"/>
              <a:pathLst>
                <a:path w="3177" h="814">
                  <a:moveTo>
                    <a:pt x="3177" y="0"/>
                  </a:moveTo>
                  <a:lnTo>
                    <a:pt x="2480" y="47"/>
                  </a:lnTo>
                  <a:lnTo>
                    <a:pt x="1797" y="155"/>
                  </a:lnTo>
                  <a:lnTo>
                    <a:pt x="1147" y="322"/>
                  </a:lnTo>
                  <a:lnTo>
                    <a:pt x="543" y="543"/>
                  </a:lnTo>
                  <a:lnTo>
                    <a:pt x="0" y="814"/>
                  </a:lnTo>
                  <a:lnTo>
                    <a:pt x="1" y="81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215" name="Group 34">
            <a:extLst>
              <a:ext uri="{FF2B5EF4-FFF2-40B4-BE49-F238E27FC236}">
                <a16:creationId xmlns:a16="http://schemas.microsoft.com/office/drawing/2014/main" id="{D45E6D72-7549-4C34-94CA-4F9A0F6555DD}"/>
              </a:ext>
            </a:extLst>
          </p:cNvPr>
          <p:cNvGrpSpPr>
            <a:grpSpLocks/>
          </p:cNvGrpSpPr>
          <p:nvPr/>
        </p:nvGrpSpPr>
        <p:grpSpPr bwMode="auto">
          <a:xfrm>
            <a:off x="2405062" y="1641157"/>
            <a:ext cx="279400" cy="3067050"/>
            <a:chOff x="1839" y="799"/>
            <a:chExt cx="288" cy="3162"/>
          </a:xfrm>
        </p:grpSpPr>
        <p:sp>
          <p:nvSpPr>
            <p:cNvPr id="216" name="Freeform 35">
              <a:extLst>
                <a:ext uri="{FF2B5EF4-FFF2-40B4-BE49-F238E27FC236}">
                  <a16:creationId xmlns:a16="http://schemas.microsoft.com/office/drawing/2014/main" id="{2FE86102-96C6-42BC-81B0-0EEABC6C449A}"/>
                </a:ext>
              </a:extLst>
            </p:cNvPr>
            <p:cNvSpPr>
              <a:spLocks/>
            </p:cNvSpPr>
            <p:nvPr/>
          </p:nvSpPr>
          <p:spPr bwMode="auto">
            <a:xfrm>
              <a:off x="1843" y="799"/>
              <a:ext cx="284" cy="425"/>
            </a:xfrm>
            <a:custGeom>
              <a:avLst/>
              <a:gdLst>
                <a:gd name="T0" fmla="*/ 0 w 1241"/>
                <a:gd name="T1" fmla="*/ 0 h 1863"/>
                <a:gd name="T2" fmla="*/ 30 w 1241"/>
                <a:gd name="T3" fmla="*/ 415 h 1863"/>
                <a:gd name="T4" fmla="*/ 173 w 1241"/>
                <a:gd name="T5" fmla="*/ 819 h 1863"/>
                <a:gd name="T6" fmla="*/ 428 w 1241"/>
                <a:gd name="T7" fmla="*/ 1202 h 1863"/>
                <a:gd name="T8" fmla="*/ 786 w 1241"/>
                <a:gd name="T9" fmla="*/ 1552 h 1863"/>
                <a:gd name="T10" fmla="*/ 1240 w 1241"/>
                <a:gd name="T11" fmla="*/ 1863 h 1863"/>
                <a:gd name="T12" fmla="*/ 1241 w 1241"/>
                <a:gd name="T13" fmla="*/ 1863 h 1863"/>
              </a:gdLst>
              <a:ahLst/>
              <a:cxnLst>
                <a:cxn ang="0">
                  <a:pos x="T0" y="T1"/>
                </a:cxn>
                <a:cxn ang="0">
                  <a:pos x="T2" y="T3"/>
                </a:cxn>
                <a:cxn ang="0">
                  <a:pos x="T4" y="T5"/>
                </a:cxn>
                <a:cxn ang="0">
                  <a:pos x="T6" y="T7"/>
                </a:cxn>
                <a:cxn ang="0">
                  <a:pos x="T8" y="T9"/>
                </a:cxn>
                <a:cxn ang="0">
                  <a:pos x="T10" y="T11"/>
                </a:cxn>
                <a:cxn ang="0">
                  <a:pos x="T12" y="T13"/>
                </a:cxn>
              </a:cxnLst>
              <a:rect l="0" t="0" r="r" b="b"/>
              <a:pathLst>
                <a:path w="1241" h="1863">
                  <a:moveTo>
                    <a:pt x="0" y="0"/>
                  </a:moveTo>
                  <a:lnTo>
                    <a:pt x="30" y="415"/>
                  </a:lnTo>
                  <a:lnTo>
                    <a:pt x="173" y="819"/>
                  </a:lnTo>
                  <a:lnTo>
                    <a:pt x="428" y="1202"/>
                  </a:lnTo>
                  <a:lnTo>
                    <a:pt x="786" y="1552"/>
                  </a:lnTo>
                  <a:lnTo>
                    <a:pt x="1240" y="1863"/>
                  </a:lnTo>
                  <a:lnTo>
                    <a:pt x="1241" y="1863"/>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17" name="Freeform 36">
              <a:extLst>
                <a:ext uri="{FF2B5EF4-FFF2-40B4-BE49-F238E27FC236}">
                  <a16:creationId xmlns:a16="http://schemas.microsoft.com/office/drawing/2014/main" id="{1CB21515-9E21-482E-B1E1-3418C33CEFAD}"/>
                </a:ext>
              </a:extLst>
            </p:cNvPr>
            <p:cNvSpPr>
              <a:spLocks/>
            </p:cNvSpPr>
            <p:nvPr/>
          </p:nvSpPr>
          <p:spPr bwMode="auto">
            <a:xfrm>
              <a:off x="1839" y="3536"/>
              <a:ext cx="282" cy="425"/>
            </a:xfrm>
            <a:custGeom>
              <a:avLst/>
              <a:gdLst>
                <a:gd name="T0" fmla="*/ 0 w 1241"/>
                <a:gd name="T1" fmla="*/ 0 h 1864"/>
                <a:gd name="T2" fmla="*/ 30 w 1241"/>
                <a:gd name="T3" fmla="*/ 416 h 1864"/>
                <a:gd name="T4" fmla="*/ 173 w 1241"/>
                <a:gd name="T5" fmla="*/ 820 h 1864"/>
                <a:gd name="T6" fmla="*/ 428 w 1241"/>
                <a:gd name="T7" fmla="*/ 1203 h 1864"/>
                <a:gd name="T8" fmla="*/ 787 w 1241"/>
                <a:gd name="T9" fmla="*/ 1553 h 1864"/>
                <a:gd name="T10" fmla="*/ 1240 w 1241"/>
                <a:gd name="T11" fmla="*/ 1864 h 1864"/>
                <a:gd name="T12" fmla="*/ 1241 w 1241"/>
                <a:gd name="T13" fmla="*/ 1864 h 1864"/>
              </a:gdLst>
              <a:ahLst/>
              <a:cxnLst>
                <a:cxn ang="0">
                  <a:pos x="T0" y="T1"/>
                </a:cxn>
                <a:cxn ang="0">
                  <a:pos x="T2" y="T3"/>
                </a:cxn>
                <a:cxn ang="0">
                  <a:pos x="T4" y="T5"/>
                </a:cxn>
                <a:cxn ang="0">
                  <a:pos x="T6" y="T7"/>
                </a:cxn>
                <a:cxn ang="0">
                  <a:pos x="T8" y="T9"/>
                </a:cxn>
                <a:cxn ang="0">
                  <a:pos x="T10" y="T11"/>
                </a:cxn>
                <a:cxn ang="0">
                  <a:pos x="T12" y="T13"/>
                </a:cxn>
              </a:cxnLst>
              <a:rect l="0" t="0" r="r" b="b"/>
              <a:pathLst>
                <a:path w="1241" h="1864">
                  <a:moveTo>
                    <a:pt x="0" y="0"/>
                  </a:moveTo>
                  <a:lnTo>
                    <a:pt x="30" y="416"/>
                  </a:lnTo>
                  <a:lnTo>
                    <a:pt x="173" y="820"/>
                  </a:lnTo>
                  <a:lnTo>
                    <a:pt x="428" y="1203"/>
                  </a:lnTo>
                  <a:lnTo>
                    <a:pt x="787" y="1553"/>
                  </a:lnTo>
                  <a:lnTo>
                    <a:pt x="1240" y="1864"/>
                  </a:lnTo>
                  <a:lnTo>
                    <a:pt x="1241" y="186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sp>
        <p:nvSpPr>
          <p:cNvPr id="218" name="Line 37">
            <a:extLst>
              <a:ext uri="{FF2B5EF4-FFF2-40B4-BE49-F238E27FC236}">
                <a16:creationId xmlns:a16="http://schemas.microsoft.com/office/drawing/2014/main" id="{6CC231C7-D93D-41CC-84B6-9348C72119F8}"/>
              </a:ext>
            </a:extLst>
          </p:cNvPr>
          <p:cNvSpPr>
            <a:spLocks noChangeShapeType="1"/>
          </p:cNvSpPr>
          <p:nvPr/>
        </p:nvSpPr>
        <p:spPr bwMode="auto">
          <a:xfrm>
            <a:off x="3414712" y="1323657"/>
            <a:ext cx="0" cy="3221038"/>
          </a:xfrm>
          <a:prstGeom prst="line">
            <a:avLst/>
          </a:prstGeom>
          <a:noFill/>
          <a:ln w="28575">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19" name="Line 38">
            <a:extLst>
              <a:ext uri="{FF2B5EF4-FFF2-40B4-BE49-F238E27FC236}">
                <a16:creationId xmlns:a16="http://schemas.microsoft.com/office/drawing/2014/main" id="{C4AD5455-E87C-42B4-BB78-E7867348AC57}"/>
              </a:ext>
            </a:extLst>
          </p:cNvPr>
          <p:cNvSpPr>
            <a:spLocks noChangeShapeType="1"/>
          </p:cNvSpPr>
          <p:nvPr/>
        </p:nvSpPr>
        <p:spPr bwMode="auto">
          <a:xfrm flipH="1">
            <a:off x="4405312" y="1642745"/>
            <a:ext cx="14287" cy="265588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nvGrpSpPr>
          <p:cNvPr id="220" name="Group 39">
            <a:extLst>
              <a:ext uri="{FF2B5EF4-FFF2-40B4-BE49-F238E27FC236}">
                <a16:creationId xmlns:a16="http://schemas.microsoft.com/office/drawing/2014/main" id="{38032B28-145E-4C29-A566-674910225CA4}"/>
              </a:ext>
            </a:extLst>
          </p:cNvPr>
          <p:cNvGrpSpPr>
            <a:grpSpLocks/>
          </p:cNvGrpSpPr>
          <p:nvPr/>
        </p:nvGrpSpPr>
        <p:grpSpPr bwMode="auto">
          <a:xfrm>
            <a:off x="-1" y="1342707"/>
            <a:ext cx="2397125" cy="2441575"/>
            <a:chOff x="832" y="422"/>
            <a:chExt cx="1510" cy="1538"/>
          </a:xfrm>
        </p:grpSpPr>
        <p:sp>
          <p:nvSpPr>
            <p:cNvPr id="221" name="Text Box 40">
              <a:extLst>
                <a:ext uri="{FF2B5EF4-FFF2-40B4-BE49-F238E27FC236}">
                  <a16:creationId xmlns:a16="http://schemas.microsoft.com/office/drawing/2014/main" id="{B5494D20-83F9-472D-91ED-8C68428C19CF}"/>
                </a:ext>
              </a:extLst>
            </p:cNvPr>
            <p:cNvSpPr txBox="1">
              <a:spLocks noChangeArrowheads="1"/>
            </p:cNvSpPr>
            <p:nvPr/>
          </p:nvSpPr>
          <p:spPr bwMode="auto">
            <a:xfrm>
              <a:off x="832" y="422"/>
              <a:ext cx="1472"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Rectangle</a:t>
              </a:r>
              <a:endParaRPr lang="en-GB" sz="3000" b="1">
                <a:latin typeface="Times New Roman" pitchFamily="18" charset="0"/>
              </a:endParaRPr>
            </a:p>
          </p:txBody>
        </p:sp>
        <p:sp>
          <p:nvSpPr>
            <p:cNvPr id="222" name="Line 41">
              <a:extLst>
                <a:ext uri="{FF2B5EF4-FFF2-40B4-BE49-F238E27FC236}">
                  <a16:creationId xmlns:a16="http://schemas.microsoft.com/office/drawing/2014/main" id="{3F70255E-7233-4D87-A0D4-87E5DBD9933A}"/>
                </a:ext>
              </a:extLst>
            </p:cNvPr>
            <p:cNvSpPr>
              <a:spLocks noChangeShapeType="1"/>
            </p:cNvSpPr>
            <p:nvPr/>
          </p:nvSpPr>
          <p:spPr bwMode="auto">
            <a:xfrm>
              <a:off x="1680" y="922"/>
              <a:ext cx="662" cy="1038"/>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223" name="Group 42">
            <a:extLst>
              <a:ext uri="{FF2B5EF4-FFF2-40B4-BE49-F238E27FC236}">
                <a16:creationId xmlns:a16="http://schemas.microsoft.com/office/drawing/2014/main" id="{6BFE572F-7340-4586-A3F5-FAD120638AED}"/>
              </a:ext>
            </a:extLst>
          </p:cNvPr>
          <p:cNvGrpSpPr>
            <a:grpSpLocks/>
          </p:cNvGrpSpPr>
          <p:nvPr/>
        </p:nvGrpSpPr>
        <p:grpSpPr bwMode="auto">
          <a:xfrm>
            <a:off x="3505199" y="1815782"/>
            <a:ext cx="2743200" cy="1041400"/>
            <a:chOff x="2940" y="986"/>
            <a:chExt cx="1728" cy="656"/>
          </a:xfrm>
        </p:grpSpPr>
        <p:sp>
          <p:nvSpPr>
            <p:cNvPr id="224" name="Text Box 43">
              <a:extLst>
                <a:ext uri="{FF2B5EF4-FFF2-40B4-BE49-F238E27FC236}">
                  <a16:creationId xmlns:a16="http://schemas.microsoft.com/office/drawing/2014/main" id="{E5D18F8B-F048-4049-B5E6-F4B0014F4583}"/>
                </a:ext>
              </a:extLst>
            </p:cNvPr>
            <p:cNvSpPr txBox="1">
              <a:spLocks noChangeArrowheads="1"/>
            </p:cNvSpPr>
            <p:nvPr/>
          </p:nvSpPr>
          <p:spPr bwMode="auto">
            <a:xfrm>
              <a:off x="4044" y="986"/>
              <a:ext cx="624"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Axis</a:t>
              </a:r>
              <a:endParaRPr lang="en-GB" sz="3000" b="1">
                <a:latin typeface="Times New Roman" pitchFamily="18" charset="0"/>
              </a:endParaRPr>
            </a:p>
          </p:txBody>
        </p:sp>
        <p:sp>
          <p:nvSpPr>
            <p:cNvPr id="225" name="Line 44">
              <a:extLst>
                <a:ext uri="{FF2B5EF4-FFF2-40B4-BE49-F238E27FC236}">
                  <a16:creationId xmlns:a16="http://schemas.microsoft.com/office/drawing/2014/main" id="{7165098D-5F41-41BA-8EAE-62B93C02D721}"/>
                </a:ext>
              </a:extLst>
            </p:cNvPr>
            <p:cNvSpPr>
              <a:spLocks noChangeShapeType="1"/>
            </p:cNvSpPr>
            <p:nvPr/>
          </p:nvSpPr>
          <p:spPr bwMode="auto">
            <a:xfrm flipV="1">
              <a:off x="2940" y="1210"/>
              <a:ext cx="1140" cy="432"/>
            </a:xfrm>
            <a:prstGeom prst="line">
              <a:avLst/>
            </a:prstGeom>
            <a:noFill/>
            <a:ln w="2857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226" name="Group 45">
            <a:extLst>
              <a:ext uri="{FF2B5EF4-FFF2-40B4-BE49-F238E27FC236}">
                <a16:creationId xmlns:a16="http://schemas.microsoft.com/office/drawing/2014/main" id="{18CA901F-0515-4779-9FB6-67C68C6CA3EA}"/>
              </a:ext>
            </a:extLst>
          </p:cNvPr>
          <p:cNvGrpSpPr>
            <a:grpSpLocks/>
          </p:cNvGrpSpPr>
          <p:nvPr/>
        </p:nvGrpSpPr>
        <p:grpSpPr bwMode="auto">
          <a:xfrm>
            <a:off x="4400549" y="4085907"/>
            <a:ext cx="1916113" cy="549275"/>
            <a:chOff x="3785" y="1910"/>
            <a:chExt cx="1207" cy="346"/>
          </a:xfrm>
        </p:grpSpPr>
        <p:sp>
          <p:nvSpPr>
            <p:cNvPr id="227" name="Text Box 46">
              <a:extLst>
                <a:ext uri="{FF2B5EF4-FFF2-40B4-BE49-F238E27FC236}">
                  <a16:creationId xmlns:a16="http://schemas.microsoft.com/office/drawing/2014/main" id="{6C74414B-8C51-49C3-9495-92A9D92993AA}"/>
                </a:ext>
              </a:extLst>
            </p:cNvPr>
            <p:cNvSpPr txBox="1">
              <a:spLocks noChangeArrowheads="1"/>
            </p:cNvSpPr>
            <p:nvPr/>
          </p:nvSpPr>
          <p:spPr bwMode="auto">
            <a:xfrm>
              <a:off x="4368" y="1910"/>
              <a:ext cx="624"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Base</a:t>
              </a:r>
              <a:endParaRPr lang="en-GB" sz="3000" b="1">
                <a:latin typeface="Times New Roman" pitchFamily="18" charset="0"/>
              </a:endParaRPr>
            </a:p>
          </p:txBody>
        </p:sp>
        <p:sp>
          <p:nvSpPr>
            <p:cNvPr id="228" name="Line 47">
              <a:extLst>
                <a:ext uri="{FF2B5EF4-FFF2-40B4-BE49-F238E27FC236}">
                  <a16:creationId xmlns:a16="http://schemas.microsoft.com/office/drawing/2014/main" id="{3CF7A85A-E9F5-44AA-B4ED-D2CD6F4B85F6}"/>
                </a:ext>
              </a:extLst>
            </p:cNvPr>
            <p:cNvSpPr>
              <a:spLocks noChangeShapeType="1"/>
            </p:cNvSpPr>
            <p:nvPr/>
          </p:nvSpPr>
          <p:spPr bwMode="auto">
            <a:xfrm flipH="1">
              <a:off x="3785" y="2134"/>
              <a:ext cx="583" cy="0"/>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229" name="Text Box 2">
            <a:extLst>
              <a:ext uri="{FF2B5EF4-FFF2-40B4-BE49-F238E27FC236}">
                <a16:creationId xmlns:a16="http://schemas.microsoft.com/office/drawing/2014/main" id="{98D61ECB-7555-4F90-BE58-E0E5E4EBC1D6}"/>
              </a:ext>
            </a:extLst>
          </p:cNvPr>
          <p:cNvSpPr txBox="1">
            <a:spLocks noChangeArrowheads="1"/>
          </p:cNvSpPr>
          <p:nvPr/>
        </p:nvSpPr>
        <p:spPr bwMode="auto">
          <a:xfrm>
            <a:off x="6672775" y="1309418"/>
            <a:ext cx="32766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dirty="0">
                <a:solidFill>
                  <a:srgbClr val="0066CC"/>
                </a:solidFill>
                <a:latin typeface="Amphion" pitchFamily="2" charset="0"/>
              </a:rPr>
              <a:t>(1) Cylinder:</a:t>
            </a:r>
            <a:endParaRPr lang="en-GB" sz="3200" dirty="0">
              <a:solidFill>
                <a:srgbClr val="0066CC"/>
              </a:solidFill>
              <a:latin typeface="Amphion" pitchFamily="2" charset="0"/>
            </a:endParaRPr>
          </a:p>
        </p:txBody>
      </p:sp>
      <p:sp>
        <p:nvSpPr>
          <p:cNvPr id="230" name="Text Box 3">
            <a:extLst>
              <a:ext uri="{FF2B5EF4-FFF2-40B4-BE49-F238E27FC236}">
                <a16:creationId xmlns:a16="http://schemas.microsoft.com/office/drawing/2014/main" id="{20EC9C1C-F055-4DBE-8A67-084A9316F77E}"/>
              </a:ext>
            </a:extLst>
          </p:cNvPr>
          <p:cNvSpPr txBox="1">
            <a:spLocks noChangeArrowheads="1"/>
          </p:cNvSpPr>
          <p:nvPr/>
        </p:nvSpPr>
        <p:spPr bwMode="auto">
          <a:xfrm>
            <a:off x="6316662" y="2119101"/>
            <a:ext cx="5662628"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2400" b="1" dirty="0">
                <a:latin typeface="Verdana" pitchFamily="34" charset="0"/>
              </a:rPr>
              <a:t>A right regular cylinder is a solid generated by the revolution of a rectangle about its vertical side which remains fixed.</a:t>
            </a:r>
            <a:endParaRPr lang="en-GB" sz="2400" dirty="0">
              <a:latin typeface="Verdana" pitchFamily="34" charset="0"/>
            </a:endParaRPr>
          </a:p>
        </p:txBody>
      </p:sp>
    </p:spTree>
    <p:extLst>
      <p:ext uri="{BB962C8B-B14F-4D97-AF65-F5344CB8AC3E}">
        <p14:creationId xmlns:p14="http://schemas.microsoft.com/office/powerpoint/2010/main" val="667870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218"/>
                                        </p:tgtEl>
                                        <p:attrNameLst>
                                          <p:attrName>style.visibility</p:attrName>
                                        </p:attrNameLst>
                                      </p:cBhvr>
                                      <p:to>
                                        <p:strVal val="visible"/>
                                      </p:to>
                                    </p:set>
                                    <p:anim calcmode="lin" valueType="num">
                                      <p:cBhvr>
                                        <p:cTn id="7" dur="500" fill="hold"/>
                                        <p:tgtEl>
                                          <p:spTgt spid="218"/>
                                        </p:tgtEl>
                                        <p:attrNameLst>
                                          <p:attrName>ppt_x</p:attrName>
                                        </p:attrNameLst>
                                      </p:cBhvr>
                                      <p:tavLst>
                                        <p:tav tm="0">
                                          <p:val>
                                            <p:strVal val="#ppt_x"/>
                                          </p:val>
                                        </p:tav>
                                        <p:tav tm="100000">
                                          <p:val>
                                            <p:strVal val="#ppt_x"/>
                                          </p:val>
                                        </p:tav>
                                      </p:tavLst>
                                    </p:anim>
                                    <p:anim calcmode="lin" valueType="num">
                                      <p:cBhvr>
                                        <p:cTn id="8" dur="500" fill="hold"/>
                                        <p:tgtEl>
                                          <p:spTgt spid="218"/>
                                        </p:tgtEl>
                                        <p:attrNameLst>
                                          <p:attrName>ppt_y</p:attrName>
                                        </p:attrNameLst>
                                      </p:cBhvr>
                                      <p:tavLst>
                                        <p:tav tm="0">
                                          <p:val>
                                            <p:strVal val="#ppt_y-#ppt_h/2"/>
                                          </p:val>
                                        </p:tav>
                                        <p:tav tm="100000">
                                          <p:val>
                                            <p:strVal val="#ppt_y"/>
                                          </p:val>
                                        </p:tav>
                                      </p:tavLst>
                                    </p:anim>
                                    <p:anim calcmode="lin" valueType="num">
                                      <p:cBhvr>
                                        <p:cTn id="9" dur="500" fill="hold"/>
                                        <p:tgtEl>
                                          <p:spTgt spid="218"/>
                                        </p:tgtEl>
                                        <p:attrNameLst>
                                          <p:attrName>ppt_w</p:attrName>
                                        </p:attrNameLst>
                                      </p:cBhvr>
                                      <p:tavLst>
                                        <p:tav tm="0">
                                          <p:val>
                                            <p:strVal val="#ppt_w"/>
                                          </p:val>
                                        </p:tav>
                                        <p:tav tm="100000">
                                          <p:val>
                                            <p:strVal val="#ppt_w"/>
                                          </p:val>
                                        </p:tav>
                                      </p:tavLst>
                                    </p:anim>
                                    <p:anim calcmode="lin" valueType="num">
                                      <p:cBhvr>
                                        <p:cTn id="10" dur="500" fill="hold"/>
                                        <p:tgtEl>
                                          <p:spTgt spid="218"/>
                                        </p:tgtEl>
                                        <p:attrNameLst>
                                          <p:attrName>ppt_h</p:attrName>
                                        </p:attrNameLst>
                                      </p:cBhvr>
                                      <p:tavLst>
                                        <p:tav tm="0">
                                          <p:val>
                                            <p:fltVal val="0"/>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223"/>
                                        </p:tgtEl>
                                        <p:attrNameLst>
                                          <p:attrName>style.visibility</p:attrName>
                                        </p:attrNameLst>
                                      </p:cBhvr>
                                      <p:to>
                                        <p:strVal val="visible"/>
                                      </p:to>
                                    </p:set>
                                    <p:animEffect transition="in" filter="dissolve">
                                      <p:cBhvr>
                                        <p:cTn id="15" dur="500"/>
                                        <p:tgtEl>
                                          <p:spTgt spid="223"/>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499"/>
                                          </p:stCondLst>
                                        </p:cTn>
                                        <p:tgtEl>
                                          <p:spTgt spid="19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220"/>
                                        </p:tgtEl>
                                        <p:attrNameLst>
                                          <p:attrName>style.visibility</p:attrName>
                                        </p:attrNameLst>
                                      </p:cBhvr>
                                      <p:to>
                                        <p:strVal val="visible"/>
                                      </p:to>
                                    </p:set>
                                    <p:animEffect transition="in" filter="dissolve">
                                      <p:cBhvr>
                                        <p:cTn id="24" dur="500"/>
                                        <p:tgtEl>
                                          <p:spTgt spid="220"/>
                                        </p:tgtEl>
                                      </p:cBhvr>
                                    </p:animEffect>
                                  </p:childTnLst>
                                </p:cTn>
                              </p:par>
                            </p:childTnLst>
                          </p:cTn>
                        </p:par>
                      </p:childTnLst>
                    </p:cTn>
                  </p:par>
                  <p:par>
                    <p:cTn id="25" fill="hold">
                      <p:stCondLst>
                        <p:cond delay="indefinite"/>
                      </p:stCondLst>
                      <p:childTnLst>
                        <p:par>
                          <p:cTn id="26" fill="hold">
                            <p:stCondLst>
                              <p:cond delay="0"/>
                            </p:stCondLst>
                            <p:childTnLst>
                              <p:par>
                                <p:cTn id="27" presetID="18" presetClass="entr" presetSubtype="6" fill="hold" nodeType="clickEffect">
                                  <p:stCondLst>
                                    <p:cond delay="0"/>
                                  </p:stCondLst>
                                  <p:childTnLst>
                                    <p:set>
                                      <p:cBhvr>
                                        <p:cTn id="28" dur="1" fill="hold">
                                          <p:stCondLst>
                                            <p:cond delay="0"/>
                                          </p:stCondLst>
                                        </p:cTn>
                                        <p:tgtEl>
                                          <p:spTgt spid="215"/>
                                        </p:tgtEl>
                                        <p:attrNameLst>
                                          <p:attrName>style.visibility</p:attrName>
                                        </p:attrNameLst>
                                      </p:cBhvr>
                                      <p:to>
                                        <p:strVal val="visible"/>
                                      </p:to>
                                    </p:set>
                                    <p:animEffect transition="in" filter="strips(downRight)">
                                      <p:cBhvr>
                                        <p:cTn id="29" dur="500"/>
                                        <p:tgtEl>
                                          <p:spTgt spid="215"/>
                                        </p:tgtEl>
                                      </p:cBhvr>
                                    </p:animEffect>
                                  </p:childTnLst>
                                </p:cTn>
                              </p:par>
                            </p:childTnLst>
                          </p:cTn>
                        </p:par>
                        <p:par>
                          <p:cTn id="30" fill="hold">
                            <p:stCondLst>
                              <p:cond delay="500"/>
                            </p:stCondLst>
                            <p:childTnLst>
                              <p:par>
                                <p:cTn id="31" presetID="1" presetClass="entr" presetSubtype="0" fill="hold" grpId="0" nodeType="afterEffect">
                                  <p:stCondLst>
                                    <p:cond delay="0"/>
                                  </p:stCondLst>
                                  <p:childTnLst>
                                    <p:set>
                                      <p:cBhvr>
                                        <p:cTn id="32" dur="1" fill="hold">
                                          <p:stCondLst>
                                            <p:cond delay="499"/>
                                          </p:stCondLst>
                                        </p:cTn>
                                        <p:tgtEl>
                                          <p:spTgt spid="187"/>
                                        </p:tgtEl>
                                        <p:attrNameLst>
                                          <p:attrName>style.visibility</p:attrName>
                                        </p:attrNameLst>
                                      </p:cBhvr>
                                      <p:to>
                                        <p:strVal val="visible"/>
                                      </p:to>
                                    </p:set>
                                  </p:childTnLst>
                                  <p:subTnLst>
                                    <p:set>
                                      <p:cBhvr override="childStyle">
                                        <p:cTn dur="1" fill="hold" display="0" masterRel="nextClick" afterEffect="1"/>
                                        <p:tgtEl>
                                          <p:spTgt spid="187"/>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18" presetClass="entr" presetSubtype="6" fill="hold" nodeType="clickEffect">
                                  <p:stCondLst>
                                    <p:cond delay="0"/>
                                  </p:stCondLst>
                                  <p:childTnLst>
                                    <p:set>
                                      <p:cBhvr>
                                        <p:cTn id="36" dur="1" fill="hold">
                                          <p:stCondLst>
                                            <p:cond delay="0"/>
                                          </p:stCondLst>
                                        </p:cTn>
                                        <p:tgtEl>
                                          <p:spTgt spid="194"/>
                                        </p:tgtEl>
                                        <p:attrNameLst>
                                          <p:attrName>style.visibility</p:attrName>
                                        </p:attrNameLst>
                                      </p:cBhvr>
                                      <p:to>
                                        <p:strVal val="visible"/>
                                      </p:to>
                                    </p:set>
                                    <p:animEffect transition="in" filter="strips(downRight)">
                                      <p:cBhvr>
                                        <p:cTn id="37" dur="500"/>
                                        <p:tgtEl>
                                          <p:spTgt spid="194"/>
                                        </p:tgtEl>
                                      </p:cBhvr>
                                    </p:animEffect>
                                  </p:childTnLst>
                                </p:cTn>
                              </p:par>
                            </p:childTnLst>
                          </p:cTn>
                        </p:par>
                        <p:par>
                          <p:cTn id="38" fill="hold">
                            <p:stCondLst>
                              <p:cond delay="500"/>
                            </p:stCondLst>
                            <p:childTnLst>
                              <p:par>
                                <p:cTn id="39" presetID="1" presetClass="entr" presetSubtype="0" fill="hold" grpId="0" nodeType="afterEffect">
                                  <p:stCondLst>
                                    <p:cond delay="0"/>
                                  </p:stCondLst>
                                  <p:childTnLst>
                                    <p:set>
                                      <p:cBhvr>
                                        <p:cTn id="40" dur="1" fill="hold">
                                          <p:stCondLst>
                                            <p:cond delay="499"/>
                                          </p:stCondLst>
                                        </p:cTn>
                                        <p:tgtEl>
                                          <p:spTgt spid="188"/>
                                        </p:tgtEl>
                                        <p:attrNameLst>
                                          <p:attrName>style.visibility</p:attrName>
                                        </p:attrNameLst>
                                      </p:cBhvr>
                                      <p:to>
                                        <p:strVal val="visible"/>
                                      </p:to>
                                    </p:set>
                                  </p:childTnLst>
                                  <p:subTnLst>
                                    <p:set>
                                      <p:cBhvr override="childStyle">
                                        <p:cTn dur="1" fill="hold" display="0" masterRel="nextClick" afterEffect="1"/>
                                        <p:tgtEl>
                                          <p:spTgt spid="188"/>
                                        </p:tgtEl>
                                        <p:attrNameLst>
                                          <p:attrName>style.visibility</p:attrName>
                                        </p:attrNameLst>
                                      </p:cBhvr>
                                      <p:to>
                                        <p:strVal val="hidden"/>
                                      </p:to>
                                    </p:set>
                                  </p:subTnLst>
                                </p:cTn>
                              </p:par>
                            </p:childTnLst>
                          </p:cTn>
                        </p:par>
                      </p:childTnLst>
                    </p:cTn>
                  </p:par>
                  <p:par>
                    <p:cTn id="41" fill="hold">
                      <p:stCondLst>
                        <p:cond delay="indefinite"/>
                      </p:stCondLst>
                      <p:childTnLst>
                        <p:par>
                          <p:cTn id="42" fill="hold">
                            <p:stCondLst>
                              <p:cond delay="0"/>
                            </p:stCondLst>
                            <p:childTnLst>
                              <p:par>
                                <p:cTn id="43" presetID="18" presetClass="entr" presetSubtype="3" fill="hold" nodeType="clickEffect">
                                  <p:stCondLst>
                                    <p:cond delay="0"/>
                                  </p:stCondLst>
                                  <p:childTnLst>
                                    <p:set>
                                      <p:cBhvr>
                                        <p:cTn id="44" dur="1" fill="hold">
                                          <p:stCondLst>
                                            <p:cond delay="0"/>
                                          </p:stCondLst>
                                        </p:cTn>
                                        <p:tgtEl>
                                          <p:spTgt spid="206"/>
                                        </p:tgtEl>
                                        <p:attrNameLst>
                                          <p:attrName>style.visibility</p:attrName>
                                        </p:attrNameLst>
                                      </p:cBhvr>
                                      <p:to>
                                        <p:strVal val="visible"/>
                                      </p:to>
                                    </p:set>
                                    <p:animEffect transition="in" filter="strips(upRight)">
                                      <p:cBhvr>
                                        <p:cTn id="45" dur="500"/>
                                        <p:tgtEl>
                                          <p:spTgt spid="206"/>
                                        </p:tgtEl>
                                      </p:cBhvr>
                                    </p:animEffect>
                                  </p:childTnLst>
                                </p:cTn>
                              </p:par>
                            </p:childTnLst>
                          </p:cTn>
                        </p:par>
                        <p:par>
                          <p:cTn id="46" fill="hold">
                            <p:stCondLst>
                              <p:cond delay="500"/>
                            </p:stCondLst>
                            <p:childTnLst>
                              <p:par>
                                <p:cTn id="47" presetID="1" presetClass="entr" presetSubtype="0" fill="hold" grpId="0" nodeType="afterEffect">
                                  <p:stCondLst>
                                    <p:cond delay="0"/>
                                  </p:stCondLst>
                                  <p:childTnLst>
                                    <p:set>
                                      <p:cBhvr>
                                        <p:cTn id="48" dur="1" fill="hold">
                                          <p:stCondLst>
                                            <p:cond delay="499"/>
                                          </p:stCondLst>
                                        </p:cTn>
                                        <p:tgtEl>
                                          <p:spTgt spid="189"/>
                                        </p:tgtEl>
                                        <p:attrNameLst>
                                          <p:attrName>style.visibility</p:attrName>
                                        </p:attrNameLst>
                                      </p:cBhvr>
                                      <p:to>
                                        <p:strVal val="visible"/>
                                      </p:to>
                                    </p:set>
                                  </p:childTnLst>
                                  <p:subTnLst>
                                    <p:set>
                                      <p:cBhvr override="childStyle">
                                        <p:cTn dur="1" fill="hold" display="0" masterRel="nextClick" afterEffect="1"/>
                                        <p:tgtEl>
                                          <p:spTgt spid="189"/>
                                        </p:tgtEl>
                                        <p:attrNameLst>
                                          <p:attrName>style.visibility</p:attrName>
                                        </p:attrNameLst>
                                      </p:cBhvr>
                                      <p:to>
                                        <p:strVal val="hidden"/>
                                      </p:to>
                                    </p:set>
                                  </p:subTnLst>
                                </p:cTn>
                              </p:par>
                            </p:childTnLst>
                          </p:cTn>
                        </p:par>
                      </p:childTnLst>
                    </p:cTn>
                  </p:par>
                  <p:par>
                    <p:cTn id="49" fill="hold">
                      <p:stCondLst>
                        <p:cond delay="indefinite"/>
                      </p:stCondLst>
                      <p:childTnLst>
                        <p:par>
                          <p:cTn id="50" fill="hold">
                            <p:stCondLst>
                              <p:cond delay="0"/>
                            </p:stCondLst>
                            <p:childTnLst>
                              <p:par>
                                <p:cTn id="51" presetID="18" presetClass="entr" presetSubtype="3" fill="hold" nodeType="clickEffect">
                                  <p:stCondLst>
                                    <p:cond delay="0"/>
                                  </p:stCondLst>
                                  <p:childTnLst>
                                    <p:set>
                                      <p:cBhvr>
                                        <p:cTn id="52" dur="1" fill="hold">
                                          <p:stCondLst>
                                            <p:cond delay="0"/>
                                          </p:stCondLst>
                                        </p:cTn>
                                        <p:tgtEl>
                                          <p:spTgt spid="197"/>
                                        </p:tgtEl>
                                        <p:attrNameLst>
                                          <p:attrName>style.visibility</p:attrName>
                                        </p:attrNameLst>
                                      </p:cBhvr>
                                      <p:to>
                                        <p:strVal val="visible"/>
                                      </p:to>
                                    </p:set>
                                    <p:animEffect transition="in" filter="strips(upRight)">
                                      <p:cBhvr>
                                        <p:cTn id="53" dur="500"/>
                                        <p:tgtEl>
                                          <p:spTgt spid="197"/>
                                        </p:tgtEl>
                                      </p:cBhvr>
                                    </p:animEffect>
                                  </p:childTnLst>
                                </p:cTn>
                              </p:par>
                            </p:childTnLst>
                          </p:cTn>
                        </p:par>
                        <p:par>
                          <p:cTn id="54" fill="hold">
                            <p:stCondLst>
                              <p:cond delay="500"/>
                            </p:stCondLst>
                            <p:childTnLst>
                              <p:par>
                                <p:cTn id="55" presetID="1" presetClass="entr" presetSubtype="0" fill="hold" grpId="0" nodeType="afterEffect">
                                  <p:stCondLst>
                                    <p:cond delay="0"/>
                                  </p:stCondLst>
                                  <p:childTnLst>
                                    <p:set>
                                      <p:cBhvr>
                                        <p:cTn id="56" dur="1" fill="hold">
                                          <p:stCondLst>
                                            <p:cond delay="499"/>
                                          </p:stCondLst>
                                        </p:cTn>
                                        <p:tgtEl>
                                          <p:spTgt spid="185"/>
                                        </p:tgtEl>
                                        <p:attrNameLst>
                                          <p:attrName>style.visibility</p:attrName>
                                        </p:attrNameLst>
                                      </p:cBhvr>
                                      <p:to>
                                        <p:strVal val="visible"/>
                                      </p:to>
                                    </p:set>
                                  </p:childTnLst>
                                  <p:subTnLst>
                                    <p:set>
                                      <p:cBhvr override="childStyle">
                                        <p:cTn dur="1" fill="hold" display="0" masterRel="nextClick" afterEffect="1"/>
                                        <p:tgtEl>
                                          <p:spTgt spid="185"/>
                                        </p:tgtEl>
                                        <p:attrNameLst>
                                          <p:attrName>style.visibility</p:attrName>
                                        </p:attrNameLst>
                                      </p:cBhvr>
                                      <p:to>
                                        <p:strVal val="hidden"/>
                                      </p:to>
                                    </p:set>
                                  </p:subTnLst>
                                </p:cTn>
                              </p:par>
                            </p:childTnLst>
                          </p:cTn>
                        </p:par>
                      </p:childTnLst>
                    </p:cTn>
                  </p:par>
                  <p:par>
                    <p:cTn id="57" fill="hold">
                      <p:stCondLst>
                        <p:cond delay="indefinite"/>
                      </p:stCondLst>
                      <p:childTnLst>
                        <p:par>
                          <p:cTn id="58" fill="hold">
                            <p:stCondLst>
                              <p:cond delay="0"/>
                            </p:stCondLst>
                            <p:childTnLst>
                              <p:par>
                                <p:cTn id="59" presetID="18" presetClass="entr" presetSubtype="9" fill="hold" nodeType="clickEffect">
                                  <p:stCondLst>
                                    <p:cond delay="0"/>
                                  </p:stCondLst>
                                  <p:childTnLst>
                                    <p:set>
                                      <p:cBhvr>
                                        <p:cTn id="60" dur="1" fill="hold">
                                          <p:stCondLst>
                                            <p:cond delay="0"/>
                                          </p:stCondLst>
                                        </p:cTn>
                                        <p:tgtEl>
                                          <p:spTgt spid="209"/>
                                        </p:tgtEl>
                                        <p:attrNameLst>
                                          <p:attrName>style.visibility</p:attrName>
                                        </p:attrNameLst>
                                      </p:cBhvr>
                                      <p:to>
                                        <p:strVal val="visible"/>
                                      </p:to>
                                    </p:set>
                                    <p:animEffect transition="in" filter="strips(upLeft)">
                                      <p:cBhvr>
                                        <p:cTn id="61" dur="500"/>
                                        <p:tgtEl>
                                          <p:spTgt spid="209"/>
                                        </p:tgtEl>
                                      </p:cBhvr>
                                    </p:animEffect>
                                  </p:childTnLst>
                                </p:cTn>
                              </p:par>
                            </p:childTnLst>
                          </p:cTn>
                        </p:par>
                        <p:par>
                          <p:cTn id="62" fill="hold">
                            <p:stCondLst>
                              <p:cond delay="500"/>
                            </p:stCondLst>
                            <p:childTnLst>
                              <p:par>
                                <p:cTn id="63" presetID="1" presetClass="entr" presetSubtype="0" fill="hold" grpId="0" nodeType="afterEffect">
                                  <p:stCondLst>
                                    <p:cond delay="0"/>
                                  </p:stCondLst>
                                  <p:childTnLst>
                                    <p:set>
                                      <p:cBhvr>
                                        <p:cTn id="64" dur="1" fill="hold">
                                          <p:stCondLst>
                                            <p:cond delay="499"/>
                                          </p:stCondLst>
                                        </p:cTn>
                                        <p:tgtEl>
                                          <p:spTgt spid="190"/>
                                        </p:tgtEl>
                                        <p:attrNameLst>
                                          <p:attrName>style.visibility</p:attrName>
                                        </p:attrNameLst>
                                      </p:cBhvr>
                                      <p:to>
                                        <p:strVal val="visible"/>
                                      </p:to>
                                    </p:set>
                                  </p:childTnLst>
                                  <p:subTnLst>
                                    <p:set>
                                      <p:cBhvr override="childStyle">
                                        <p:cTn dur="1" fill="hold" display="0" masterRel="nextClick" afterEffect="1"/>
                                        <p:tgtEl>
                                          <p:spTgt spid="190"/>
                                        </p:tgtEl>
                                        <p:attrNameLst>
                                          <p:attrName>style.visibility</p:attrName>
                                        </p:attrNameLst>
                                      </p:cBhvr>
                                      <p:to>
                                        <p:strVal val="hidden"/>
                                      </p:to>
                                    </p:set>
                                  </p:subTnLst>
                                </p:cTn>
                              </p:par>
                            </p:childTnLst>
                          </p:cTn>
                        </p:par>
                      </p:childTnLst>
                    </p:cTn>
                  </p:par>
                  <p:par>
                    <p:cTn id="65" fill="hold">
                      <p:stCondLst>
                        <p:cond delay="indefinite"/>
                      </p:stCondLst>
                      <p:childTnLst>
                        <p:par>
                          <p:cTn id="66" fill="hold">
                            <p:stCondLst>
                              <p:cond delay="0"/>
                            </p:stCondLst>
                            <p:childTnLst>
                              <p:par>
                                <p:cTn id="67" presetID="18" presetClass="entr" presetSubtype="9" fill="hold" nodeType="clickEffect">
                                  <p:stCondLst>
                                    <p:cond delay="0"/>
                                  </p:stCondLst>
                                  <p:childTnLst>
                                    <p:set>
                                      <p:cBhvr>
                                        <p:cTn id="68" dur="1" fill="hold">
                                          <p:stCondLst>
                                            <p:cond delay="0"/>
                                          </p:stCondLst>
                                        </p:cTn>
                                        <p:tgtEl>
                                          <p:spTgt spid="200"/>
                                        </p:tgtEl>
                                        <p:attrNameLst>
                                          <p:attrName>style.visibility</p:attrName>
                                        </p:attrNameLst>
                                      </p:cBhvr>
                                      <p:to>
                                        <p:strVal val="visible"/>
                                      </p:to>
                                    </p:set>
                                    <p:animEffect transition="in" filter="strips(upLeft)">
                                      <p:cBhvr>
                                        <p:cTn id="69" dur="500"/>
                                        <p:tgtEl>
                                          <p:spTgt spid="200"/>
                                        </p:tgtEl>
                                      </p:cBhvr>
                                    </p:animEffect>
                                  </p:childTnLst>
                                </p:cTn>
                              </p:par>
                            </p:childTnLst>
                          </p:cTn>
                        </p:par>
                        <p:par>
                          <p:cTn id="70" fill="hold">
                            <p:stCondLst>
                              <p:cond delay="500"/>
                            </p:stCondLst>
                            <p:childTnLst>
                              <p:par>
                                <p:cTn id="71" presetID="1" presetClass="entr" presetSubtype="0" fill="hold" grpId="0" nodeType="afterEffect">
                                  <p:stCondLst>
                                    <p:cond delay="0"/>
                                  </p:stCondLst>
                                  <p:childTnLst>
                                    <p:set>
                                      <p:cBhvr>
                                        <p:cTn id="72" dur="1" fill="hold">
                                          <p:stCondLst>
                                            <p:cond delay="499"/>
                                          </p:stCondLst>
                                        </p:cTn>
                                        <p:tgtEl>
                                          <p:spTgt spid="191"/>
                                        </p:tgtEl>
                                        <p:attrNameLst>
                                          <p:attrName>style.visibility</p:attrName>
                                        </p:attrNameLst>
                                      </p:cBhvr>
                                      <p:to>
                                        <p:strVal val="visible"/>
                                      </p:to>
                                    </p:set>
                                  </p:childTnLst>
                                  <p:subTnLst>
                                    <p:set>
                                      <p:cBhvr override="childStyle">
                                        <p:cTn dur="1" fill="hold" display="0" masterRel="nextClick" afterEffect="1"/>
                                        <p:tgtEl>
                                          <p:spTgt spid="191"/>
                                        </p:tgtEl>
                                        <p:attrNameLst>
                                          <p:attrName>style.visibility</p:attrName>
                                        </p:attrNameLst>
                                      </p:cBhvr>
                                      <p:to>
                                        <p:strVal val="hidden"/>
                                      </p:to>
                                    </p:set>
                                  </p:subTnLst>
                                </p:cTn>
                              </p:par>
                            </p:childTnLst>
                          </p:cTn>
                        </p:par>
                      </p:childTnLst>
                    </p:cTn>
                  </p:par>
                  <p:par>
                    <p:cTn id="73" fill="hold">
                      <p:stCondLst>
                        <p:cond delay="indefinite"/>
                      </p:stCondLst>
                      <p:childTnLst>
                        <p:par>
                          <p:cTn id="74" fill="hold">
                            <p:stCondLst>
                              <p:cond delay="0"/>
                            </p:stCondLst>
                            <p:childTnLst>
                              <p:par>
                                <p:cTn id="75" presetID="18" presetClass="entr" presetSubtype="12" fill="hold" nodeType="clickEffect">
                                  <p:stCondLst>
                                    <p:cond delay="0"/>
                                  </p:stCondLst>
                                  <p:childTnLst>
                                    <p:set>
                                      <p:cBhvr>
                                        <p:cTn id="76" dur="1" fill="hold">
                                          <p:stCondLst>
                                            <p:cond delay="0"/>
                                          </p:stCondLst>
                                        </p:cTn>
                                        <p:tgtEl>
                                          <p:spTgt spid="212"/>
                                        </p:tgtEl>
                                        <p:attrNameLst>
                                          <p:attrName>style.visibility</p:attrName>
                                        </p:attrNameLst>
                                      </p:cBhvr>
                                      <p:to>
                                        <p:strVal val="visible"/>
                                      </p:to>
                                    </p:set>
                                    <p:animEffect transition="in" filter="strips(downLeft)">
                                      <p:cBhvr>
                                        <p:cTn id="77" dur="500"/>
                                        <p:tgtEl>
                                          <p:spTgt spid="212"/>
                                        </p:tgtEl>
                                      </p:cBhvr>
                                    </p:animEffect>
                                  </p:childTnLst>
                                </p:cTn>
                              </p:par>
                            </p:childTnLst>
                          </p:cTn>
                        </p:par>
                        <p:par>
                          <p:cTn id="78" fill="hold">
                            <p:stCondLst>
                              <p:cond delay="500"/>
                            </p:stCondLst>
                            <p:childTnLst>
                              <p:par>
                                <p:cTn id="79" presetID="1" presetClass="entr" presetSubtype="0" fill="hold" grpId="0" nodeType="afterEffect">
                                  <p:stCondLst>
                                    <p:cond delay="0"/>
                                  </p:stCondLst>
                                  <p:childTnLst>
                                    <p:set>
                                      <p:cBhvr>
                                        <p:cTn id="80" dur="1" fill="hold">
                                          <p:stCondLst>
                                            <p:cond delay="499"/>
                                          </p:stCondLst>
                                        </p:cTn>
                                        <p:tgtEl>
                                          <p:spTgt spid="192"/>
                                        </p:tgtEl>
                                        <p:attrNameLst>
                                          <p:attrName>style.visibility</p:attrName>
                                        </p:attrNameLst>
                                      </p:cBhvr>
                                      <p:to>
                                        <p:strVal val="visible"/>
                                      </p:to>
                                    </p:set>
                                  </p:childTnLst>
                                  <p:subTnLst>
                                    <p:set>
                                      <p:cBhvr override="childStyle">
                                        <p:cTn dur="1" fill="hold" display="0" masterRel="nextClick" afterEffect="1"/>
                                        <p:tgtEl>
                                          <p:spTgt spid="192"/>
                                        </p:tgtEl>
                                        <p:attrNameLst>
                                          <p:attrName>style.visibility</p:attrName>
                                        </p:attrNameLst>
                                      </p:cBhvr>
                                      <p:to>
                                        <p:strVal val="hidden"/>
                                      </p:to>
                                    </p:set>
                                  </p:subTnLst>
                                </p:cTn>
                              </p:par>
                            </p:childTnLst>
                          </p:cTn>
                        </p:par>
                      </p:childTnLst>
                    </p:cTn>
                  </p:par>
                  <p:par>
                    <p:cTn id="81" fill="hold">
                      <p:stCondLst>
                        <p:cond delay="indefinite"/>
                      </p:stCondLst>
                      <p:childTnLst>
                        <p:par>
                          <p:cTn id="82" fill="hold">
                            <p:stCondLst>
                              <p:cond delay="0"/>
                            </p:stCondLst>
                            <p:childTnLst>
                              <p:par>
                                <p:cTn id="83" presetID="18" presetClass="entr" presetSubtype="12" fill="hold" nodeType="clickEffect">
                                  <p:stCondLst>
                                    <p:cond delay="0"/>
                                  </p:stCondLst>
                                  <p:childTnLst>
                                    <p:set>
                                      <p:cBhvr>
                                        <p:cTn id="84" dur="1" fill="hold">
                                          <p:stCondLst>
                                            <p:cond delay="0"/>
                                          </p:stCondLst>
                                        </p:cTn>
                                        <p:tgtEl>
                                          <p:spTgt spid="203"/>
                                        </p:tgtEl>
                                        <p:attrNameLst>
                                          <p:attrName>style.visibility</p:attrName>
                                        </p:attrNameLst>
                                      </p:cBhvr>
                                      <p:to>
                                        <p:strVal val="visible"/>
                                      </p:to>
                                    </p:set>
                                    <p:animEffect transition="in" filter="strips(downLeft)">
                                      <p:cBhvr>
                                        <p:cTn id="85" dur="500"/>
                                        <p:tgtEl>
                                          <p:spTgt spid="203"/>
                                        </p:tgtEl>
                                      </p:cBhvr>
                                    </p:animEffect>
                                  </p:childTnLst>
                                </p:cTn>
                              </p:par>
                            </p:childTnLst>
                          </p:cTn>
                        </p:par>
                        <p:par>
                          <p:cTn id="86" fill="hold">
                            <p:stCondLst>
                              <p:cond delay="500"/>
                            </p:stCondLst>
                            <p:childTnLst>
                              <p:par>
                                <p:cTn id="87" presetID="1" presetClass="entr" presetSubtype="0" fill="hold" grpId="0" nodeType="afterEffect">
                                  <p:stCondLst>
                                    <p:cond delay="0"/>
                                  </p:stCondLst>
                                  <p:childTnLst>
                                    <p:set>
                                      <p:cBhvr>
                                        <p:cTn id="88" dur="1" fill="hold">
                                          <p:stCondLst>
                                            <p:cond delay="499"/>
                                          </p:stCondLst>
                                        </p:cTn>
                                        <p:tgtEl>
                                          <p:spTgt spid="186"/>
                                        </p:tgtEl>
                                        <p:attrNameLst>
                                          <p:attrName>style.visibility</p:attrName>
                                        </p:attrNameLst>
                                      </p:cBhvr>
                                      <p:to>
                                        <p:strVal val="visible"/>
                                      </p:to>
                                    </p:set>
                                  </p:childTnLst>
                                  <p:subTnLst>
                                    <p:set>
                                      <p:cBhvr override="childStyle">
                                        <p:cTn dur="1" fill="hold" display="0" masterRel="nextClick" afterEffect="1"/>
                                        <p:tgtEl>
                                          <p:spTgt spid="186"/>
                                        </p:tgtEl>
                                        <p:attrNameLst>
                                          <p:attrName>style.visibility</p:attrName>
                                        </p:attrNameLst>
                                      </p:cBhvr>
                                      <p:to>
                                        <p:strVal val="hidden"/>
                                      </p:to>
                                    </p:set>
                                  </p:subTnLst>
                                </p:cTn>
                              </p:par>
                            </p:childTnLst>
                          </p:cTn>
                        </p:par>
                      </p:childTnLst>
                    </p:cTn>
                  </p:par>
                  <p:par>
                    <p:cTn id="89" fill="hold">
                      <p:stCondLst>
                        <p:cond delay="indefinite"/>
                      </p:stCondLst>
                      <p:childTnLst>
                        <p:par>
                          <p:cTn id="90" fill="hold">
                            <p:stCondLst>
                              <p:cond delay="0"/>
                            </p:stCondLst>
                            <p:childTnLst>
                              <p:par>
                                <p:cTn id="91" presetID="17" presetClass="entr" presetSubtype="1" fill="hold" grpId="0" nodeType="clickEffect">
                                  <p:stCondLst>
                                    <p:cond delay="0"/>
                                  </p:stCondLst>
                                  <p:childTnLst>
                                    <p:set>
                                      <p:cBhvr>
                                        <p:cTn id="92" dur="1" fill="hold">
                                          <p:stCondLst>
                                            <p:cond delay="0"/>
                                          </p:stCondLst>
                                        </p:cTn>
                                        <p:tgtEl>
                                          <p:spTgt spid="219"/>
                                        </p:tgtEl>
                                        <p:attrNameLst>
                                          <p:attrName>style.visibility</p:attrName>
                                        </p:attrNameLst>
                                      </p:cBhvr>
                                      <p:to>
                                        <p:strVal val="visible"/>
                                      </p:to>
                                    </p:set>
                                    <p:anim calcmode="lin" valueType="num">
                                      <p:cBhvr>
                                        <p:cTn id="93" dur="500" fill="hold"/>
                                        <p:tgtEl>
                                          <p:spTgt spid="219"/>
                                        </p:tgtEl>
                                        <p:attrNameLst>
                                          <p:attrName>ppt_x</p:attrName>
                                        </p:attrNameLst>
                                      </p:cBhvr>
                                      <p:tavLst>
                                        <p:tav tm="0">
                                          <p:val>
                                            <p:strVal val="#ppt_x"/>
                                          </p:val>
                                        </p:tav>
                                        <p:tav tm="100000">
                                          <p:val>
                                            <p:strVal val="#ppt_x"/>
                                          </p:val>
                                        </p:tav>
                                      </p:tavLst>
                                    </p:anim>
                                    <p:anim calcmode="lin" valueType="num">
                                      <p:cBhvr>
                                        <p:cTn id="94" dur="500" fill="hold"/>
                                        <p:tgtEl>
                                          <p:spTgt spid="219"/>
                                        </p:tgtEl>
                                        <p:attrNameLst>
                                          <p:attrName>ppt_y</p:attrName>
                                        </p:attrNameLst>
                                      </p:cBhvr>
                                      <p:tavLst>
                                        <p:tav tm="0">
                                          <p:val>
                                            <p:strVal val="#ppt_y-#ppt_h/2"/>
                                          </p:val>
                                        </p:tav>
                                        <p:tav tm="100000">
                                          <p:val>
                                            <p:strVal val="#ppt_y"/>
                                          </p:val>
                                        </p:tav>
                                      </p:tavLst>
                                    </p:anim>
                                    <p:anim calcmode="lin" valueType="num">
                                      <p:cBhvr>
                                        <p:cTn id="95" dur="500" fill="hold"/>
                                        <p:tgtEl>
                                          <p:spTgt spid="219"/>
                                        </p:tgtEl>
                                        <p:attrNameLst>
                                          <p:attrName>ppt_w</p:attrName>
                                        </p:attrNameLst>
                                      </p:cBhvr>
                                      <p:tavLst>
                                        <p:tav tm="0">
                                          <p:val>
                                            <p:strVal val="#ppt_w"/>
                                          </p:val>
                                        </p:tav>
                                        <p:tav tm="100000">
                                          <p:val>
                                            <p:strVal val="#ppt_w"/>
                                          </p:val>
                                        </p:tav>
                                      </p:tavLst>
                                    </p:anim>
                                    <p:anim calcmode="lin" valueType="num">
                                      <p:cBhvr>
                                        <p:cTn id="96" dur="500" fill="hold"/>
                                        <p:tgtEl>
                                          <p:spTgt spid="219"/>
                                        </p:tgtEl>
                                        <p:attrNameLst>
                                          <p:attrName>ppt_h</p:attrName>
                                        </p:attrNameLst>
                                      </p:cBhvr>
                                      <p:tavLst>
                                        <p:tav tm="0">
                                          <p:val>
                                            <p:fltVal val="0"/>
                                          </p:val>
                                        </p:tav>
                                        <p:tav tm="100000">
                                          <p:val>
                                            <p:strVal val="#ppt_h"/>
                                          </p:val>
                                        </p:tav>
                                      </p:tavLst>
                                    </p:anim>
                                  </p:childTnLst>
                                </p:cTn>
                              </p:par>
                            </p:childTnLst>
                          </p:cTn>
                        </p:par>
                      </p:childTnLst>
                    </p:cTn>
                  </p:par>
                  <p:par>
                    <p:cTn id="97" fill="hold">
                      <p:stCondLst>
                        <p:cond delay="indefinite"/>
                      </p:stCondLst>
                      <p:childTnLst>
                        <p:par>
                          <p:cTn id="98" fill="hold">
                            <p:stCondLst>
                              <p:cond delay="0"/>
                            </p:stCondLst>
                            <p:childTnLst>
                              <p:par>
                                <p:cTn id="99" presetID="9" presetClass="entr" presetSubtype="0" fill="hold" nodeType="clickEffect">
                                  <p:stCondLst>
                                    <p:cond delay="0"/>
                                  </p:stCondLst>
                                  <p:childTnLst>
                                    <p:set>
                                      <p:cBhvr>
                                        <p:cTn id="100" dur="1" fill="hold">
                                          <p:stCondLst>
                                            <p:cond delay="0"/>
                                          </p:stCondLst>
                                        </p:cTn>
                                        <p:tgtEl>
                                          <p:spTgt spid="226"/>
                                        </p:tgtEl>
                                        <p:attrNameLst>
                                          <p:attrName>style.visibility</p:attrName>
                                        </p:attrNameLst>
                                      </p:cBhvr>
                                      <p:to>
                                        <p:strVal val="visible"/>
                                      </p:to>
                                    </p:set>
                                    <p:animEffect transition="in" filter="dissolve">
                                      <p:cBhvr>
                                        <p:cTn id="101" dur="500"/>
                                        <p:tgtEl>
                                          <p:spTgt spid="226"/>
                                        </p:tgtEl>
                                      </p:cBhvr>
                                    </p:animEffect>
                                  </p:childTnLst>
                                </p:cTn>
                              </p:par>
                            </p:childTnLst>
                          </p:cTn>
                        </p:par>
                      </p:childTnLst>
                    </p:cTn>
                  </p:par>
                  <p:par>
                    <p:cTn id="102" fill="hold">
                      <p:stCondLst>
                        <p:cond delay="indefinite"/>
                      </p:stCondLst>
                      <p:childTnLst>
                        <p:par>
                          <p:cTn id="103" fill="hold">
                            <p:stCondLst>
                              <p:cond delay="0"/>
                            </p:stCondLst>
                            <p:childTnLst>
                              <p:par>
                                <p:cTn id="104" presetID="12" presetClass="entr" presetSubtype="8" fill="hold" grpId="0" nodeType="clickEffect">
                                  <p:stCondLst>
                                    <p:cond delay="0"/>
                                  </p:stCondLst>
                                  <p:childTnLst>
                                    <p:set>
                                      <p:cBhvr>
                                        <p:cTn id="105" dur="1" fill="hold">
                                          <p:stCondLst>
                                            <p:cond delay="0"/>
                                          </p:stCondLst>
                                        </p:cTn>
                                        <p:tgtEl>
                                          <p:spTgt spid="229"/>
                                        </p:tgtEl>
                                        <p:attrNameLst>
                                          <p:attrName>style.visibility</p:attrName>
                                        </p:attrNameLst>
                                      </p:cBhvr>
                                      <p:to>
                                        <p:strVal val="visible"/>
                                      </p:to>
                                    </p:set>
                                    <p:animEffect transition="in" filter="slide(fromLeft)">
                                      <p:cBhvr>
                                        <p:cTn id="106" dur="500"/>
                                        <p:tgtEl>
                                          <p:spTgt spid="229"/>
                                        </p:tgtEl>
                                      </p:cBhvr>
                                    </p:animEffect>
                                  </p:childTnLst>
                                </p:cTn>
                              </p:par>
                            </p:childTnLst>
                          </p:cTn>
                        </p:par>
                      </p:childTnLst>
                    </p:cTn>
                  </p:par>
                  <p:par>
                    <p:cTn id="107" fill="hold">
                      <p:stCondLst>
                        <p:cond delay="indefinite"/>
                      </p:stCondLst>
                      <p:childTnLst>
                        <p:par>
                          <p:cTn id="108" fill="hold">
                            <p:stCondLst>
                              <p:cond delay="0"/>
                            </p:stCondLst>
                            <p:childTnLst>
                              <p:par>
                                <p:cTn id="109" presetID="12" presetClass="entr" presetSubtype="8" fill="hold" grpId="0" nodeType="clickEffect">
                                  <p:stCondLst>
                                    <p:cond delay="0"/>
                                  </p:stCondLst>
                                  <p:childTnLst>
                                    <p:set>
                                      <p:cBhvr>
                                        <p:cTn id="110" dur="1" fill="hold">
                                          <p:stCondLst>
                                            <p:cond delay="0"/>
                                          </p:stCondLst>
                                        </p:cTn>
                                        <p:tgtEl>
                                          <p:spTgt spid="230"/>
                                        </p:tgtEl>
                                        <p:attrNameLst>
                                          <p:attrName>style.visibility</p:attrName>
                                        </p:attrNameLst>
                                      </p:cBhvr>
                                      <p:to>
                                        <p:strVal val="visible"/>
                                      </p:to>
                                    </p:set>
                                    <p:animEffect transition="in" filter="slide(fromLeft)">
                                      <p:cBhvr>
                                        <p:cTn id="111"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 grpId="0" animBg="1"/>
      <p:bldP spid="186" grpId="0" animBg="1"/>
      <p:bldP spid="187" grpId="0" animBg="1"/>
      <p:bldP spid="188" grpId="0" animBg="1"/>
      <p:bldP spid="189" grpId="0" animBg="1"/>
      <p:bldP spid="190" grpId="0" animBg="1"/>
      <p:bldP spid="191" grpId="0" animBg="1"/>
      <p:bldP spid="192" grpId="0" animBg="1"/>
      <p:bldP spid="193" grpId="0" animBg="1"/>
      <p:bldP spid="218" grpId="0" animBg="1"/>
      <p:bldP spid="219" grpId="0" animBg="1"/>
      <p:bldP spid="229" grpId="0" autoUpdateAnimBg="0"/>
      <p:bldP spid="230" grpId="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28995"/>
            <a:ext cx="10687051" cy="1033112"/>
          </a:xfrm>
          <a:prstGeom prst="rect">
            <a:avLst/>
          </a:prstGeom>
          <a:solidFill>
            <a:srgbClr val="C00000"/>
          </a:solidFill>
        </p:spPr>
        <p:txBody>
          <a:bodyPr/>
          <a:lstStyle/>
          <a:p>
            <a:pPr algn="ctr">
              <a:lnSpc>
                <a:spcPct val="90000"/>
              </a:lnSpc>
              <a:spcBef>
                <a:spcPct val="0"/>
              </a:spcBef>
              <a:defRPr/>
            </a:pPr>
            <a:r>
              <a:rPr lang="en-US" sz="3200" b="1">
                <a:solidFill>
                  <a:schemeClr val="bg1"/>
                </a:solidFill>
              </a:rPr>
              <a:t>Types of solids of Revolutions</a:t>
            </a:r>
            <a:endParaRPr lang="en-US"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6" name="Line 2">
            <a:extLst>
              <a:ext uri="{FF2B5EF4-FFF2-40B4-BE49-F238E27FC236}">
                <a16:creationId xmlns:a16="http://schemas.microsoft.com/office/drawing/2014/main" id="{9F52DE07-7ABE-4AE1-AF0C-966717822DD1}"/>
              </a:ext>
            </a:extLst>
          </p:cNvPr>
          <p:cNvSpPr>
            <a:spLocks noChangeShapeType="1"/>
          </p:cNvSpPr>
          <p:nvPr/>
        </p:nvSpPr>
        <p:spPr bwMode="auto">
          <a:xfrm>
            <a:off x="8546539" y="1131619"/>
            <a:ext cx="0" cy="355123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nvGrpSpPr>
          <p:cNvPr id="8" name="Group 3">
            <a:extLst>
              <a:ext uri="{FF2B5EF4-FFF2-40B4-BE49-F238E27FC236}">
                <a16:creationId xmlns:a16="http://schemas.microsoft.com/office/drawing/2014/main" id="{CACDE34F-FD62-4040-BD95-0F385166983D}"/>
              </a:ext>
            </a:extLst>
          </p:cNvPr>
          <p:cNvGrpSpPr>
            <a:grpSpLocks/>
          </p:cNvGrpSpPr>
          <p:nvPr/>
        </p:nvGrpSpPr>
        <p:grpSpPr bwMode="auto">
          <a:xfrm>
            <a:off x="7794064" y="1164956"/>
            <a:ext cx="771525" cy="2889250"/>
            <a:chOff x="2167" y="823"/>
            <a:chExt cx="722" cy="2702"/>
          </a:xfrm>
        </p:grpSpPr>
        <p:sp>
          <p:nvSpPr>
            <p:cNvPr id="9" name="Line 4">
              <a:extLst>
                <a:ext uri="{FF2B5EF4-FFF2-40B4-BE49-F238E27FC236}">
                  <a16:creationId xmlns:a16="http://schemas.microsoft.com/office/drawing/2014/main" id="{53E150A7-9262-4827-AA78-91D737810CB5}"/>
                </a:ext>
              </a:extLst>
            </p:cNvPr>
            <p:cNvSpPr>
              <a:spLocks noChangeShapeType="1"/>
            </p:cNvSpPr>
            <p:nvPr/>
          </p:nvSpPr>
          <p:spPr bwMode="auto">
            <a:xfrm flipH="1">
              <a:off x="2167" y="823"/>
              <a:ext cx="722" cy="229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10" name="Line 5">
              <a:extLst>
                <a:ext uri="{FF2B5EF4-FFF2-40B4-BE49-F238E27FC236}">
                  <a16:creationId xmlns:a16="http://schemas.microsoft.com/office/drawing/2014/main" id="{4A4A0004-584B-4DEE-A20C-D74B60DEDE4B}"/>
                </a:ext>
              </a:extLst>
            </p:cNvPr>
            <p:cNvSpPr>
              <a:spLocks noChangeShapeType="1"/>
            </p:cNvSpPr>
            <p:nvPr/>
          </p:nvSpPr>
          <p:spPr bwMode="auto">
            <a:xfrm>
              <a:off x="2172" y="3105"/>
              <a:ext cx="687" cy="42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11" name="Freeform 6">
            <a:extLst>
              <a:ext uri="{FF2B5EF4-FFF2-40B4-BE49-F238E27FC236}">
                <a16:creationId xmlns:a16="http://schemas.microsoft.com/office/drawing/2014/main" id="{CFACEE4D-12DF-4F66-92AD-3819400C935B}"/>
              </a:ext>
            </a:extLst>
          </p:cNvPr>
          <p:cNvSpPr>
            <a:spLocks/>
          </p:cNvSpPr>
          <p:nvPr/>
        </p:nvSpPr>
        <p:spPr bwMode="auto">
          <a:xfrm>
            <a:off x="7757551" y="4520931"/>
            <a:ext cx="788988" cy="173038"/>
          </a:xfrm>
          <a:custGeom>
            <a:avLst/>
            <a:gdLst>
              <a:gd name="T0" fmla="*/ 0 w 3228"/>
              <a:gd name="T1" fmla="*/ 0 h 716"/>
              <a:gd name="T2" fmla="*/ 538 w 3228"/>
              <a:gd name="T3" fmla="*/ 262 h 716"/>
              <a:gd name="T4" fmla="*/ 1145 w 3228"/>
              <a:gd name="T5" fmla="*/ 469 h 716"/>
              <a:gd name="T6" fmla="*/ 1807 w 3228"/>
              <a:gd name="T7" fmla="*/ 616 h 716"/>
              <a:gd name="T8" fmla="*/ 2507 w 3228"/>
              <a:gd name="T9" fmla="*/ 699 h 716"/>
              <a:gd name="T10" fmla="*/ 3227 w 3228"/>
              <a:gd name="T11" fmla="*/ 716 h 716"/>
              <a:gd name="T12" fmla="*/ 3228 w 3228"/>
              <a:gd name="T13" fmla="*/ 716 h 716"/>
            </a:gdLst>
            <a:ahLst/>
            <a:cxnLst>
              <a:cxn ang="0">
                <a:pos x="T0" y="T1"/>
              </a:cxn>
              <a:cxn ang="0">
                <a:pos x="T2" y="T3"/>
              </a:cxn>
              <a:cxn ang="0">
                <a:pos x="T4" y="T5"/>
              </a:cxn>
              <a:cxn ang="0">
                <a:pos x="T6" y="T7"/>
              </a:cxn>
              <a:cxn ang="0">
                <a:pos x="T8" y="T9"/>
              </a:cxn>
              <a:cxn ang="0">
                <a:pos x="T10" y="T11"/>
              </a:cxn>
              <a:cxn ang="0">
                <a:pos x="T12" y="T13"/>
              </a:cxn>
            </a:cxnLst>
            <a:rect l="0" t="0" r="r" b="b"/>
            <a:pathLst>
              <a:path w="3228" h="716">
                <a:moveTo>
                  <a:pt x="0" y="0"/>
                </a:moveTo>
                <a:lnTo>
                  <a:pt x="538" y="262"/>
                </a:lnTo>
                <a:lnTo>
                  <a:pt x="1145" y="469"/>
                </a:lnTo>
                <a:lnTo>
                  <a:pt x="1807" y="616"/>
                </a:lnTo>
                <a:lnTo>
                  <a:pt x="2507" y="699"/>
                </a:lnTo>
                <a:lnTo>
                  <a:pt x="3227" y="716"/>
                </a:lnTo>
                <a:lnTo>
                  <a:pt x="3228" y="71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2" name="Freeform 7">
            <a:extLst>
              <a:ext uri="{FF2B5EF4-FFF2-40B4-BE49-F238E27FC236}">
                <a16:creationId xmlns:a16="http://schemas.microsoft.com/office/drawing/2014/main" id="{5397A738-ACD3-42AA-AC77-C133E209533B}"/>
              </a:ext>
            </a:extLst>
          </p:cNvPr>
          <p:cNvSpPr>
            <a:spLocks/>
          </p:cNvSpPr>
          <p:nvPr/>
        </p:nvSpPr>
        <p:spPr bwMode="auto">
          <a:xfrm>
            <a:off x="9319651" y="4047856"/>
            <a:ext cx="346075" cy="447675"/>
          </a:xfrm>
          <a:custGeom>
            <a:avLst/>
            <a:gdLst>
              <a:gd name="T0" fmla="*/ 0 w 1410"/>
              <a:gd name="T1" fmla="*/ 1836 h 1836"/>
              <a:gd name="T2" fmla="*/ 468 w 1410"/>
              <a:gd name="T3" fmla="*/ 1523 h 1836"/>
              <a:gd name="T4" fmla="*/ 851 w 1410"/>
              <a:gd name="T5" fmla="*/ 1174 h 1836"/>
              <a:gd name="T6" fmla="*/ 1140 w 1410"/>
              <a:gd name="T7" fmla="*/ 798 h 1836"/>
              <a:gd name="T8" fmla="*/ 1327 w 1410"/>
              <a:gd name="T9" fmla="*/ 404 h 1836"/>
              <a:gd name="T10" fmla="*/ 1409 w 1410"/>
              <a:gd name="T11" fmla="*/ 0 h 1836"/>
              <a:gd name="T12" fmla="*/ 1410 w 1410"/>
              <a:gd name="T13" fmla="*/ 0 h 1836"/>
            </a:gdLst>
            <a:ahLst/>
            <a:cxnLst>
              <a:cxn ang="0">
                <a:pos x="T0" y="T1"/>
              </a:cxn>
              <a:cxn ang="0">
                <a:pos x="T2" y="T3"/>
              </a:cxn>
              <a:cxn ang="0">
                <a:pos x="T4" y="T5"/>
              </a:cxn>
              <a:cxn ang="0">
                <a:pos x="T6" y="T7"/>
              </a:cxn>
              <a:cxn ang="0">
                <a:pos x="T8" y="T9"/>
              </a:cxn>
              <a:cxn ang="0">
                <a:pos x="T10" y="T11"/>
              </a:cxn>
              <a:cxn ang="0">
                <a:pos x="T12" y="T13"/>
              </a:cxn>
            </a:cxnLst>
            <a:rect l="0" t="0" r="r" b="b"/>
            <a:pathLst>
              <a:path w="1410" h="1836">
                <a:moveTo>
                  <a:pt x="0" y="1836"/>
                </a:moveTo>
                <a:lnTo>
                  <a:pt x="468" y="1523"/>
                </a:lnTo>
                <a:lnTo>
                  <a:pt x="851" y="1174"/>
                </a:lnTo>
                <a:lnTo>
                  <a:pt x="1140" y="798"/>
                </a:lnTo>
                <a:lnTo>
                  <a:pt x="1327" y="404"/>
                </a:lnTo>
                <a:lnTo>
                  <a:pt x="1409" y="0"/>
                </a:lnTo>
                <a:lnTo>
                  <a:pt x="1410"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3" name="Freeform 8">
            <a:extLst>
              <a:ext uri="{FF2B5EF4-FFF2-40B4-BE49-F238E27FC236}">
                <a16:creationId xmlns:a16="http://schemas.microsoft.com/office/drawing/2014/main" id="{39C5C5BD-0DE3-4D24-B26E-58347BB006AD}"/>
              </a:ext>
            </a:extLst>
          </p:cNvPr>
          <p:cNvSpPr>
            <a:spLocks/>
          </p:cNvSpPr>
          <p:nvPr/>
        </p:nvSpPr>
        <p:spPr bwMode="auto">
          <a:xfrm>
            <a:off x="8573526" y="3417619"/>
            <a:ext cx="788988" cy="176212"/>
          </a:xfrm>
          <a:custGeom>
            <a:avLst/>
            <a:gdLst>
              <a:gd name="T0" fmla="*/ 3226 w 3226"/>
              <a:gd name="T1" fmla="*/ 717 h 717"/>
              <a:gd name="T2" fmla="*/ 2688 w 3226"/>
              <a:gd name="T3" fmla="*/ 454 h 717"/>
              <a:gd name="T4" fmla="*/ 2081 w 3226"/>
              <a:gd name="T5" fmla="*/ 248 h 717"/>
              <a:gd name="T6" fmla="*/ 1419 w 3226"/>
              <a:gd name="T7" fmla="*/ 101 h 717"/>
              <a:gd name="T8" fmla="*/ 719 w 3226"/>
              <a:gd name="T9" fmla="*/ 17 h 717"/>
              <a:gd name="T10" fmla="*/ 0 w 3226"/>
              <a:gd name="T11" fmla="*/ 0 h 717"/>
              <a:gd name="T12" fmla="*/ 1 w 3226"/>
              <a:gd name="T13" fmla="*/ 0 h 717"/>
            </a:gdLst>
            <a:ahLst/>
            <a:cxnLst>
              <a:cxn ang="0">
                <a:pos x="T0" y="T1"/>
              </a:cxn>
              <a:cxn ang="0">
                <a:pos x="T2" y="T3"/>
              </a:cxn>
              <a:cxn ang="0">
                <a:pos x="T4" y="T5"/>
              </a:cxn>
              <a:cxn ang="0">
                <a:pos x="T6" y="T7"/>
              </a:cxn>
              <a:cxn ang="0">
                <a:pos x="T8" y="T9"/>
              </a:cxn>
              <a:cxn ang="0">
                <a:pos x="T10" y="T11"/>
              </a:cxn>
              <a:cxn ang="0">
                <a:pos x="T12" y="T13"/>
              </a:cxn>
            </a:cxnLst>
            <a:rect l="0" t="0" r="r" b="b"/>
            <a:pathLst>
              <a:path w="3226" h="717">
                <a:moveTo>
                  <a:pt x="3226" y="717"/>
                </a:moveTo>
                <a:lnTo>
                  <a:pt x="2688" y="454"/>
                </a:lnTo>
                <a:lnTo>
                  <a:pt x="2081" y="248"/>
                </a:lnTo>
                <a:lnTo>
                  <a:pt x="1419" y="101"/>
                </a:lnTo>
                <a:lnTo>
                  <a:pt x="719" y="17"/>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4" name="Freeform 9">
            <a:extLst>
              <a:ext uri="{FF2B5EF4-FFF2-40B4-BE49-F238E27FC236}">
                <a16:creationId xmlns:a16="http://schemas.microsoft.com/office/drawing/2014/main" id="{04194408-4103-41AE-8563-322E290D8950}"/>
              </a:ext>
            </a:extLst>
          </p:cNvPr>
          <p:cNvSpPr>
            <a:spLocks/>
          </p:cNvSpPr>
          <p:nvPr/>
        </p:nvSpPr>
        <p:spPr bwMode="auto">
          <a:xfrm>
            <a:off x="7451164" y="3617644"/>
            <a:ext cx="341312" cy="447675"/>
          </a:xfrm>
          <a:custGeom>
            <a:avLst/>
            <a:gdLst>
              <a:gd name="T0" fmla="*/ 1408 w 1408"/>
              <a:gd name="T1" fmla="*/ 0 h 1836"/>
              <a:gd name="T2" fmla="*/ 940 w 1408"/>
              <a:gd name="T3" fmla="*/ 313 h 1836"/>
              <a:gd name="T4" fmla="*/ 557 w 1408"/>
              <a:gd name="T5" fmla="*/ 663 h 1836"/>
              <a:gd name="T6" fmla="*/ 268 w 1408"/>
              <a:gd name="T7" fmla="*/ 1038 h 1836"/>
              <a:gd name="T8" fmla="*/ 81 w 1408"/>
              <a:gd name="T9" fmla="*/ 1433 h 1836"/>
              <a:gd name="T10" fmla="*/ 0 w 1408"/>
              <a:gd name="T11" fmla="*/ 1836 h 1836"/>
              <a:gd name="T12" fmla="*/ 1 w 1408"/>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408" h="1836">
                <a:moveTo>
                  <a:pt x="1408" y="0"/>
                </a:moveTo>
                <a:lnTo>
                  <a:pt x="940" y="313"/>
                </a:lnTo>
                <a:lnTo>
                  <a:pt x="557" y="663"/>
                </a:lnTo>
                <a:lnTo>
                  <a:pt x="268" y="1038"/>
                </a:lnTo>
                <a:lnTo>
                  <a:pt x="81" y="1433"/>
                </a:lnTo>
                <a:lnTo>
                  <a:pt x="0" y="1836"/>
                </a:lnTo>
                <a:lnTo>
                  <a:pt x="1" y="183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5" name="Freeform 10">
            <a:extLst>
              <a:ext uri="{FF2B5EF4-FFF2-40B4-BE49-F238E27FC236}">
                <a16:creationId xmlns:a16="http://schemas.microsoft.com/office/drawing/2014/main" id="{9CBF51BA-869D-4856-8ABE-8730666EB44B}"/>
              </a:ext>
            </a:extLst>
          </p:cNvPr>
          <p:cNvSpPr>
            <a:spLocks/>
          </p:cNvSpPr>
          <p:nvPr/>
        </p:nvSpPr>
        <p:spPr bwMode="auto">
          <a:xfrm>
            <a:off x="8532251" y="4495531"/>
            <a:ext cx="774700" cy="200025"/>
          </a:xfrm>
          <a:custGeom>
            <a:avLst/>
            <a:gdLst>
              <a:gd name="T0" fmla="*/ 0 w 3179"/>
              <a:gd name="T1" fmla="*/ 814 h 814"/>
              <a:gd name="T2" fmla="*/ 698 w 3179"/>
              <a:gd name="T3" fmla="*/ 768 h 814"/>
              <a:gd name="T4" fmla="*/ 1381 w 3179"/>
              <a:gd name="T5" fmla="*/ 659 h 814"/>
              <a:gd name="T6" fmla="*/ 2031 w 3179"/>
              <a:gd name="T7" fmla="*/ 493 h 814"/>
              <a:gd name="T8" fmla="*/ 2635 w 3179"/>
              <a:gd name="T9" fmla="*/ 271 h 814"/>
              <a:gd name="T10" fmla="*/ 3178 w 3179"/>
              <a:gd name="T11" fmla="*/ 0 h 814"/>
              <a:gd name="T12" fmla="*/ 3179 w 3179"/>
              <a:gd name="T13" fmla="*/ 0 h 814"/>
            </a:gdLst>
            <a:ahLst/>
            <a:cxnLst>
              <a:cxn ang="0">
                <a:pos x="T0" y="T1"/>
              </a:cxn>
              <a:cxn ang="0">
                <a:pos x="T2" y="T3"/>
              </a:cxn>
              <a:cxn ang="0">
                <a:pos x="T4" y="T5"/>
              </a:cxn>
              <a:cxn ang="0">
                <a:pos x="T6" y="T7"/>
              </a:cxn>
              <a:cxn ang="0">
                <a:pos x="T8" y="T9"/>
              </a:cxn>
              <a:cxn ang="0">
                <a:pos x="T10" y="T11"/>
              </a:cxn>
              <a:cxn ang="0">
                <a:pos x="T12" y="T13"/>
              </a:cxn>
            </a:cxnLst>
            <a:rect l="0" t="0" r="r" b="b"/>
            <a:pathLst>
              <a:path w="3179" h="814">
                <a:moveTo>
                  <a:pt x="0" y="814"/>
                </a:moveTo>
                <a:lnTo>
                  <a:pt x="698" y="768"/>
                </a:lnTo>
                <a:lnTo>
                  <a:pt x="1381" y="659"/>
                </a:lnTo>
                <a:lnTo>
                  <a:pt x="2031" y="493"/>
                </a:lnTo>
                <a:lnTo>
                  <a:pt x="2635" y="271"/>
                </a:lnTo>
                <a:lnTo>
                  <a:pt x="3178" y="0"/>
                </a:lnTo>
                <a:lnTo>
                  <a:pt x="3179"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6" name="Freeform 11">
            <a:extLst>
              <a:ext uri="{FF2B5EF4-FFF2-40B4-BE49-F238E27FC236}">
                <a16:creationId xmlns:a16="http://schemas.microsoft.com/office/drawing/2014/main" id="{46F5CB04-7939-4C38-B57D-1466B602253E}"/>
              </a:ext>
            </a:extLst>
          </p:cNvPr>
          <p:cNvSpPr>
            <a:spLocks/>
          </p:cNvSpPr>
          <p:nvPr/>
        </p:nvSpPr>
        <p:spPr bwMode="auto">
          <a:xfrm>
            <a:off x="9349814" y="3593831"/>
            <a:ext cx="300037" cy="454025"/>
          </a:xfrm>
          <a:custGeom>
            <a:avLst/>
            <a:gdLst>
              <a:gd name="T0" fmla="*/ 1240 w 1240"/>
              <a:gd name="T1" fmla="*/ 1865 h 1865"/>
              <a:gd name="T2" fmla="*/ 1210 w 1240"/>
              <a:gd name="T3" fmla="*/ 1449 h 1865"/>
              <a:gd name="T4" fmla="*/ 1066 w 1240"/>
              <a:gd name="T5" fmla="*/ 1044 h 1865"/>
              <a:gd name="T6" fmla="*/ 812 w 1240"/>
              <a:gd name="T7" fmla="*/ 661 h 1865"/>
              <a:gd name="T8" fmla="*/ 453 w 1240"/>
              <a:gd name="T9" fmla="*/ 311 h 1865"/>
              <a:gd name="T10" fmla="*/ 0 w 1240"/>
              <a:gd name="T11" fmla="*/ 0 h 1865"/>
              <a:gd name="T12" fmla="*/ 1 w 1240"/>
              <a:gd name="T13" fmla="*/ 0 h 1865"/>
            </a:gdLst>
            <a:ahLst/>
            <a:cxnLst>
              <a:cxn ang="0">
                <a:pos x="T0" y="T1"/>
              </a:cxn>
              <a:cxn ang="0">
                <a:pos x="T2" y="T3"/>
              </a:cxn>
              <a:cxn ang="0">
                <a:pos x="T4" y="T5"/>
              </a:cxn>
              <a:cxn ang="0">
                <a:pos x="T6" y="T7"/>
              </a:cxn>
              <a:cxn ang="0">
                <a:pos x="T8" y="T9"/>
              </a:cxn>
              <a:cxn ang="0">
                <a:pos x="T10" y="T11"/>
              </a:cxn>
              <a:cxn ang="0">
                <a:pos x="T12" y="T13"/>
              </a:cxn>
            </a:cxnLst>
            <a:rect l="0" t="0" r="r" b="b"/>
            <a:pathLst>
              <a:path w="1240" h="1865">
                <a:moveTo>
                  <a:pt x="1240" y="1865"/>
                </a:moveTo>
                <a:lnTo>
                  <a:pt x="1210" y="1449"/>
                </a:lnTo>
                <a:lnTo>
                  <a:pt x="1066" y="1044"/>
                </a:lnTo>
                <a:lnTo>
                  <a:pt x="812" y="661"/>
                </a:lnTo>
                <a:lnTo>
                  <a:pt x="453" y="311"/>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7" name="Freeform 12">
            <a:extLst>
              <a:ext uri="{FF2B5EF4-FFF2-40B4-BE49-F238E27FC236}">
                <a16:creationId xmlns:a16="http://schemas.microsoft.com/office/drawing/2014/main" id="{99572EAF-6956-4008-B47F-6621FC0D8EBF}"/>
              </a:ext>
            </a:extLst>
          </p:cNvPr>
          <p:cNvSpPr>
            <a:spLocks/>
          </p:cNvSpPr>
          <p:nvPr/>
        </p:nvSpPr>
        <p:spPr bwMode="auto">
          <a:xfrm>
            <a:off x="7786126" y="3420794"/>
            <a:ext cx="774700" cy="196850"/>
          </a:xfrm>
          <a:custGeom>
            <a:avLst/>
            <a:gdLst>
              <a:gd name="T0" fmla="*/ 3177 w 3177"/>
              <a:gd name="T1" fmla="*/ 0 h 814"/>
              <a:gd name="T2" fmla="*/ 2480 w 3177"/>
              <a:gd name="T3" fmla="*/ 47 h 814"/>
              <a:gd name="T4" fmla="*/ 1797 w 3177"/>
              <a:gd name="T5" fmla="*/ 155 h 814"/>
              <a:gd name="T6" fmla="*/ 1147 w 3177"/>
              <a:gd name="T7" fmla="*/ 322 h 814"/>
              <a:gd name="T8" fmla="*/ 543 w 3177"/>
              <a:gd name="T9" fmla="*/ 543 h 814"/>
              <a:gd name="T10" fmla="*/ 0 w 3177"/>
              <a:gd name="T11" fmla="*/ 814 h 814"/>
              <a:gd name="T12" fmla="*/ 1 w 3177"/>
              <a:gd name="T13" fmla="*/ 814 h 814"/>
            </a:gdLst>
            <a:ahLst/>
            <a:cxnLst>
              <a:cxn ang="0">
                <a:pos x="T0" y="T1"/>
              </a:cxn>
              <a:cxn ang="0">
                <a:pos x="T2" y="T3"/>
              </a:cxn>
              <a:cxn ang="0">
                <a:pos x="T4" y="T5"/>
              </a:cxn>
              <a:cxn ang="0">
                <a:pos x="T6" y="T7"/>
              </a:cxn>
              <a:cxn ang="0">
                <a:pos x="T8" y="T9"/>
              </a:cxn>
              <a:cxn ang="0">
                <a:pos x="T10" y="T11"/>
              </a:cxn>
              <a:cxn ang="0">
                <a:pos x="T12" y="T13"/>
              </a:cxn>
            </a:cxnLst>
            <a:rect l="0" t="0" r="r" b="b"/>
            <a:pathLst>
              <a:path w="3177" h="814">
                <a:moveTo>
                  <a:pt x="3177" y="0"/>
                </a:moveTo>
                <a:lnTo>
                  <a:pt x="2480" y="47"/>
                </a:lnTo>
                <a:lnTo>
                  <a:pt x="1797" y="155"/>
                </a:lnTo>
                <a:lnTo>
                  <a:pt x="1147" y="322"/>
                </a:lnTo>
                <a:lnTo>
                  <a:pt x="543" y="543"/>
                </a:lnTo>
                <a:lnTo>
                  <a:pt x="0" y="814"/>
                </a:lnTo>
                <a:lnTo>
                  <a:pt x="1" y="81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8" name="Freeform 13">
            <a:extLst>
              <a:ext uri="{FF2B5EF4-FFF2-40B4-BE49-F238E27FC236}">
                <a16:creationId xmlns:a16="http://schemas.microsoft.com/office/drawing/2014/main" id="{72C84B17-A006-4524-951F-76E941FADA66}"/>
              </a:ext>
            </a:extLst>
          </p:cNvPr>
          <p:cNvSpPr>
            <a:spLocks/>
          </p:cNvSpPr>
          <p:nvPr/>
        </p:nvSpPr>
        <p:spPr bwMode="auto">
          <a:xfrm>
            <a:off x="7443226" y="4065319"/>
            <a:ext cx="301625" cy="455612"/>
          </a:xfrm>
          <a:custGeom>
            <a:avLst/>
            <a:gdLst>
              <a:gd name="T0" fmla="*/ 0 w 1241"/>
              <a:gd name="T1" fmla="*/ 0 h 1864"/>
              <a:gd name="T2" fmla="*/ 30 w 1241"/>
              <a:gd name="T3" fmla="*/ 416 h 1864"/>
              <a:gd name="T4" fmla="*/ 173 w 1241"/>
              <a:gd name="T5" fmla="*/ 820 h 1864"/>
              <a:gd name="T6" fmla="*/ 428 w 1241"/>
              <a:gd name="T7" fmla="*/ 1203 h 1864"/>
              <a:gd name="T8" fmla="*/ 787 w 1241"/>
              <a:gd name="T9" fmla="*/ 1553 h 1864"/>
              <a:gd name="T10" fmla="*/ 1240 w 1241"/>
              <a:gd name="T11" fmla="*/ 1864 h 1864"/>
              <a:gd name="T12" fmla="*/ 1241 w 1241"/>
              <a:gd name="T13" fmla="*/ 1864 h 1864"/>
            </a:gdLst>
            <a:ahLst/>
            <a:cxnLst>
              <a:cxn ang="0">
                <a:pos x="T0" y="T1"/>
              </a:cxn>
              <a:cxn ang="0">
                <a:pos x="T2" y="T3"/>
              </a:cxn>
              <a:cxn ang="0">
                <a:pos x="T4" y="T5"/>
              </a:cxn>
              <a:cxn ang="0">
                <a:pos x="T6" y="T7"/>
              </a:cxn>
              <a:cxn ang="0">
                <a:pos x="T8" y="T9"/>
              </a:cxn>
              <a:cxn ang="0">
                <a:pos x="T10" y="T11"/>
              </a:cxn>
              <a:cxn ang="0">
                <a:pos x="T12" y="T13"/>
              </a:cxn>
            </a:cxnLst>
            <a:rect l="0" t="0" r="r" b="b"/>
            <a:pathLst>
              <a:path w="1241" h="1864">
                <a:moveTo>
                  <a:pt x="0" y="0"/>
                </a:moveTo>
                <a:lnTo>
                  <a:pt x="30" y="416"/>
                </a:lnTo>
                <a:lnTo>
                  <a:pt x="173" y="820"/>
                </a:lnTo>
                <a:lnTo>
                  <a:pt x="428" y="1203"/>
                </a:lnTo>
                <a:lnTo>
                  <a:pt x="787" y="1553"/>
                </a:lnTo>
                <a:lnTo>
                  <a:pt x="1240" y="1864"/>
                </a:lnTo>
                <a:lnTo>
                  <a:pt x="1241" y="186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 name="Line 14">
            <a:extLst>
              <a:ext uri="{FF2B5EF4-FFF2-40B4-BE49-F238E27FC236}">
                <a16:creationId xmlns:a16="http://schemas.microsoft.com/office/drawing/2014/main" id="{B8E2AD28-5C01-41FA-9AE3-6D078EF76B1C}"/>
              </a:ext>
            </a:extLst>
          </p:cNvPr>
          <p:cNvSpPr>
            <a:spLocks noChangeShapeType="1"/>
          </p:cNvSpPr>
          <p:nvPr/>
        </p:nvSpPr>
        <p:spPr bwMode="auto">
          <a:xfrm>
            <a:off x="8556064" y="790306"/>
            <a:ext cx="0" cy="3549650"/>
          </a:xfrm>
          <a:prstGeom prst="line">
            <a:avLst/>
          </a:prstGeom>
          <a:noFill/>
          <a:ln w="28575">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0" name="Line 15">
            <a:extLst>
              <a:ext uri="{FF2B5EF4-FFF2-40B4-BE49-F238E27FC236}">
                <a16:creationId xmlns:a16="http://schemas.microsoft.com/office/drawing/2014/main" id="{E4DE4AA6-49FD-46A4-81B8-8AF8A4159DDE}"/>
              </a:ext>
            </a:extLst>
          </p:cNvPr>
          <p:cNvSpPr>
            <a:spLocks noChangeShapeType="1"/>
          </p:cNvSpPr>
          <p:nvPr/>
        </p:nvSpPr>
        <p:spPr bwMode="auto">
          <a:xfrm>
            <a:off x="8546539" y="1155431"/>
            <a:ext cx="9525" cy="287337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nvGrpSpPr>
          <p:cNvPr id="21" name="Group 16">
            <a:extLst>
              <a:ext uri="{FF2B5EF4-FFF2-40B4-BE49-F238E27FC236}">
                <a16:creationId xmlns:a16="http://schemas.microsoft.com/office/drawing/2014/main" id="{076D210A-D02C-4B1B-8CDA-FFA50E8FB3D4}"/>
              </a:ext>
            </a:extLst>
          </p:cNvPr>
          <p:cNvGrpSpPr>
            <a:grpSpLocks/>
          </p:cNvGrpSpPr>
          <p:nvPr/>
        </p:nvGrpSpPr>
        <p:grpSpPr bwMode="auto">
          <a:xfrm>
            <a:off x="7754376" y="1145906"/>
            <a:ext cx="792163" cy="3371850"/>
            <a:chOff x="2130" y="805"/>
            <a:chExt cx="741" cy="3154"/>
          </a:xfrm>
        </p:grpSpPr>
        <p:sp>
          <p:nvSpPr>
            <p:cNvPr id="22" name="Line 17">
              <a:extLst>
                <a:ext uri="{FF2B5EF4-FFF2-40B4-BE49-F238E27FC236}">
                  <a16:creationId xmlns:a16="http://schemas.microsoft.com/office/drawing/2014/main" id="{8B444075-C9F9-459F-962A-BE2857B9E018}"/>
                </a:ext>
              </a:extLst>
            </p:cNvPr>
            <p:cNvSpPr>
              <a:spLocks noChangeShapeType="1"/>
            </p:cNvSpPr>
            <p:nvPr/>
          </p:nvSpPr>
          <p:spPr bwMode="auto">
            <a:xfrm flipH="1">
              <a:off x="2130" y="805"/>
              <a:ext cx="741" cy="315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3" name="Line 18">
              <a:extLst>
                <a:ext uri="{FF2B5EF4-FFF2-40B4-BE49-F238E27FC236}">
                  <a16:creationId xmlns:a16="http://schemas.microsoft.com/office/drawing/2014/main" id="{7A2EF23C-D595-4DD2-AF83-D78FFEE31673}"/>
                </a:ext>
              </a:extLst>
            </p:cNvPr>
            <p:cNvSpPr>
              <a:spLocks noChangeShapeType="1"/>
            </p:cNvSpPr>
            <p:nvPr/>
          </p:nvSpPr>
          <p:spPr bwMode="auto">
            <a:xfrm flipV="1">
              <a:off x="2130" y="3538"/>
              <a:ext cx="741" cy="41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24" name="Group 19">
            <a:extLst>
              <a:ext uri="{FF2B5EF4-FFF2-40B4-BE49-F238E27FC236}">
                <a16:creationId xmlns:a16="http://schemas.microsoft.com/office/drawing/2014/main" id="{BFCF0D30-4A22-43FB-A795-67E25911B1C4}"/>
              </a:ext>
            </a:extLst>
          </p:cNvPr>
          <p:cNvGrpSpPr>
            <a:grpSpLocks/>
          </p:cNvGrpSpPr>
          <p:nvPr/>
        </p:nvGrpSpPr>
        <p:grpSpPr bwMode="auto">
          <a:xfrm>
            <a:off x="8537014" y="1164956"/>
            <a:ext cx="773112" cy="3343275"/>
            <a:chOff x="2862" y="823"/>
            <a:chExt cx="722" cy="3127"/>
          </a:xfrm>
        </p:grpSpPr>
        <p:sp>
          <p:nvSpPr>
            <p:cNvPr id="25" name="Line 20">
              <a:extLst>
                <a:ext uri="{FF2B5EF4-FFF2-40B4-BE49-F238E27FC236}">
                  <a16:creationId xmlns:a16="http://schemas.microsoft.com/office/drawing/2014/main" id="{76674342-365F-4CB5-A775-219A54EAEB2B}"/>
                </a:ext>
              </a:extLst>
            </p:cNvPr>
            <p:cNvSpPr>
              <a:spLocks noChangeShapeType="1"/>
            </p:cNvSpPr>
            <p:nvPr/>
          </p:nvSpPr>
          <p:spPr bwMode="auto">
            <a:xfrm>
              <a:off x="2880" y="823"/>
              <a:ext cx="704" cy="312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6" name="Line 21">
              <a:extLst>
                <a:ext uri="{FF2B5EF4-FFF2-40B4-BE49-F238E27FC236}">
                  <a16:creationId xmlns:a16="http://schemas.microsoft.com/office/drawing/2014/main" id="{310BBA45-BF03-4775-83C4-1ADAFBF5C3D0}"/>
                </a:ext>
              </a:extLst>
            </p:cNvPr>
            <p:cNvSpPr>
              <a:spLocks noChangeShapeType="1"/>
            </p:cNvSpPr>
            <p:nvPr/>
          </p:nvSpPr>
          <p:spPr bwMode="auto">
            <a:xfrm>
              <a:off x="2862" y="3529"/>
              <a:ext cx="713" cy="41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27" name="Group 22">
            <a:extLst>
              <a:ext uri="{FF2B5EF4-FFF2-40B4-BE49-F238E27FC236}">
                <a16:creationId xmlns:a16="http://schemas.microsoft.com/office/drawing/2014/main" id="{2B1AA331-F33A-4C97-9404-70FE70CF5152}"/>
              </a:ext>
            </a:extLst>
          </p:cNvPr>
          <p:cNvGrpSpPr>
            <a:grpSpLocks/>
          </p:cNvGrpSpPr>
          <p:nvPr/>
        </p:nvGrpSpPr>
        <p:grpSpPr bwMode="auto">
          <a:xfrm>
            <a:off x="8537014" y="1155431"/>
            <a:ext cx="795337" cy="2895600"/>
            <a:chOff x="2862" y="814"/>
            <a:chExt cx="744" cy="2708"/>
          </a:xfrm>
        </p:grpSpPr>
        <p:sp>
          <p:nvSpPr>
            <p:cNvPr id="28" name="Line 23">
              <a:extLst>
                <a:ext uri="{FF2B5EF4-FFF2-40B4-BE49-F238E27FC236}">
                  <a16:creationId xmlns:a16="http://schemas.microsoft.com/office/drawing/2014/main" id="{B2BA3B5D-94E2-4754-97AD-DB4522A8438B}"/>
                </a:ext>
              </a:extLst>
            </p:cNvPr>
            <p:cNvSpPr>
              <a:spLocks noChangeShapeType="1"/>
            </p:cNvSpPr>
            <p:nvPr/>
          </p:nvSpPr>
          <p:spPr bwMode="auto">
            <a:xfrm>
              <a:off x="2862" y="814"/>
              <a:ext cx="740" cy="226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9" name="Line 24">
              <a:extLst>
                <a:ext uri="{FF2B5EF4-FFF2-40B4-BE49-F238E27FC236}">
                  <a16:creationId xmlns:a16="http://schemas.microsoft.com/office/drawing/2014/main" id="{2EE75A5A-61F3-4CA4-83AC-9EFB7DAFF887}"/>
                </a:ext>
              </a:extLst>
            </p:cNvPr>
            <p:cNvSpPr>
              <a:spLocks noChangeShapeType="1"/>
            </p:cNvSpPr>
            <p:nvPr/>
          </p:nvSpPr>
          <p:spPr bwMode="auto">
            <a:xfrm flipV="1">
              <a:off x="2868" y="3078"/>
              <a:ext cx="738" cy="4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30" name="Group 25">
            <a:extLst>
              <a:ext uri="{FF2B5EF4-FFF2-40B4-BE49-F238E27FC236}">
                <a16:creationId xmlns:a16="http://schemas.microsoft.com/office/drawing/2014/main" id="{17C8733F-21C7-4036-B0F9-AEC220E87090}"/>
              </a:ext>
            </a:extLst>
          </p:cNvPr>
          <p:cNvGrpSpPr>
            <a:grpSpLocks/>
          </p:cNvGrpSpPr>
          <p:nvPr/>
        </p:nvGrpSpPr>
        <p:grpSpPr bwMode="auto">
          <a:xfrm>
            <a:off x="8546539" y="1131619"/>
            <a:ext cx="1119187" cy="2928937"/>
            <a:chOff x="2871" y="792"/>
            <a:chExt cx="1046" cy="2739"/>
          </a:xfrm>
        </p:grpSpPr>
        <p:sp>
          <p:nvSpPr>
            <p:cNvPr id="31" name="Line 26">
              <a:extLst>
                <a:ext uri="{FF2B5EF4-FFF2-40B4-BE49-F238E27FC236}">
                  <a16:creationId xmlns:a16="http://schemas.microsoft.com/office/drawing/2014/main" id="{F08B1693-08AE-483D-A0A8-EF4A7F334BB1}"/>
                </a:ext>
              </a:extLst>
            </p:cNvPr>
            <p:cNvSpPr>
              <a:spLocks noChangeShapeType="1"/>
            </p:cNvSpPr>
            <p:nvPr/>
          </p:nvSpPr>
          <p:spPr bwMode="auto">
            <a:xfrm>
              <a:off x="2886" y="792"/>
              <a:ext cx="1031" cy="2699"/>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2" name="Line 27">
              <a:extLst>
                <a:ext uri="{FF2B5EF4-FFF2-40B4-BE49-F238E27FC236}">
                  <a16:creationId xmlns:a16="http://schemas.microsoft.com/office/drawing/2014/main" id="{40B1ED58-7287-4187-9528-8FAF991C4DE0}"/>
                </a:ext>
              </a:extLst>
            </p:cNvPr>
            <p:cNvSpPr>
              <a:spLocks noChangeShapeType="1"/>
            </p:cNvSpPr>
            <p:nvPr/>
          </p:nvSpPr>
          <p:spPr bwMode="auto">
            <a:xfrm>
              <a:off x="2871" y="3531"/>
              <a:ext cx="1044"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33" name="Group 28">
            <a:extLst>
              <a:ext uri="{FF2B5EF4-FFF2-40B4-BE49-F238E27FC236}">
                <a16:creationId xmlns:a16="http://schemas.microsoft.com/office/drawing/2014/main" id="{576D2E9C-9DB0-4913-A4D8-B03F7F259C17}"/>
              </a:ext>
            </a:extLst>
          </p:cNvPr>
          <p:cNvGrpSpPr>
            <a:grpSpLocks/>
          </p:cNvGrpSpPr>
          <p:nvPr/>
        </p:nvGrpSpPr>
        <p:grpSpPr bwMode="auto">
          <a:xfrm>
            <a:off x="7440051" y="1161781"/>
            <a:ext cx="1106488" cy="2903538"/>
            <a:chOff x="1836" y="820"/>
            <a:chExt cx="1035" cy="2716"/>
          </a:xfrm>
        </p:grpSpPr>
        <p:sp>
          <p:nvSpPr>
            <p:cNvPr id="34" name="Line 29">
              <a:extLst>
                <a:ext uri="{FF2B5EF4-FFF2-40B4-BE49-F238E27FC236}">
                  <a16:creationId xmlns:a16="http://schemas.microsoft.com/office/drawing/2014/main" id="{9DC03FD6-96E0-4E89-A7C9-F53471B5433C}"/>
                </a:ext>
              </a:extLst>
            </p:cNvPr>
            <p:cNvSpPr>
              <a:spLocks noChangeShapeType="1"/>
            </p:cNvSpPr>
            <p:nvPr/>
          </p:nvSpPr>
          <p:spPr bwMode="auto">
            <a:xfrm flipH="1">
              <a:off x="1836" y="820"/>
              <a:ext cx="1035" cy="2716"/>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5" name="Line 30">
              <a:extLst>
                <a:ext uri="{FF2B5EF4-FFF2-40B4-BE49-F238E27FC236}">
                  <a16:creationId xmlns:a16="http://schemas.microsoft.com/office/drawing/2014/main" id="{7915E9B1-D9B7-4CDC-89D5-54087BBB2C1E}"/>
                </a:ext>
              </a:extLst>
            </p:cNvPr>
            <p:cNvSpPr>
              <a:spLocks noChangeShapeType="1"/>
            </p:cNvSpPr>
            <p:nvPr/>
          </p:nvSpPr>
          <p:spPr bwMode="auto">
            <a:xfrm flipH="1">
              <a:off x="1842" y="3531"/>
              <a:ext cx="1029"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36" name="Line 31">
            <a:extLst>
              <a:ext uri="{FF2B5EF4-FFF2-40B4-BE49-F238E27FC236}">
                <a16:creationId xmlns:a16="http://schemas.microsoft.com/office/drawing/2014/main" id="{C53019BF-AF2A-47C6-9947-07A909548ACB}"/>
              </a:ext>
            </a:extLst>
          </p:cNvPr>
          <p:cNvSpPr>
            <a:spLocks noChangeShapeType="1"/>
          </p:cNvSpPr>
          <p:nvPr/>
        </p:nvSpPr>
        <p:spPr bwMode="auto">
          <a:xfrm>
            <a:off x="8556064" y="1136381"/>
            <a:ext cx="1108075" cy="291147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nvGrpSpPr>
          <p:cNvPr id="37" name="Group 34">
            <a:extLst>
              <a:ext uri="{FF2B5EF4-FFF2-40B4-BE49-F238E27FC236}">
                <a16:creationId xmlns:a16="http://schemas.microsoft.com/office/drawing/2014/main" id="{9CE7E543-4FE3-43AE-B868-4476DE6F730F}"/>
              </a:ext>
            </a:extLst>
          </p:cNvPr>
          <p:cNvGrpSpPr>
            <a:grpSpLocks/>
          </p:cNvGrpSpPr>
          <p:nvPr/>
        </p:nvGrpSpPr>
        <p:grpSpPr bwMode="auto">
          <a:xfrm>
            <a:off x="5249301" y="1057006"/>
            <a:ext cx="2397125" cy="2441575"/>
            <a:chOff x="832" y="422"/>
            <a:chExt cx="1510" cy="1538"/>
          </a:xfrm>
        </p:grpSpPr>
        <p:sp>
          <p:nvSpPr>
            <p:cNvPr id="38" name="Text Box 35">
              <a:extLst>
                <a:ext uri="{FF2B5EF4-FFF2-40B4-BE49-F238E27FC236}">
                  <a16:creationId xmlns:a16="http://schemas.microsoft.com/office/drawing/2014/main" id="{2758C6F4-664E-4A82-9486-D592F65223E9}"/>
                </a:ext>
              </a:extLst>
            </p:cNvPr>
            <p:cNvSpPr txBox="1">
              <a:spLocks noChangeArrowheads="1"/>
            </p:cNvSpPr>
            <p:nvPr/>
          </p:nvSpPr>
          <p:spPr bwMode="auto">
            <a:xfrm>
              <a:off x="832" y="422"/>
              <a:ext cx="1472" cy="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Right angle triangle</a:t>
              </a:r>
              <a:endParaRPr lang="en-GB" sz="3000" b="1">
                <a:latin typeface="Times New Roman" pitchFamily="18" charset="0"/>
              </a:endParaRPr>
            </a:p>
          </p:txBody>
        </p:sp>
        <p:sp>
          <p:nvSpPr>
            <p:cNvPr id="39" name="Line 36">
              <a:extLst>
                <a:ext uri="{FF2B5EF4-FFF2-40B4-BE49-F238E27FC236}">
                  <a16:creationId xmlns:a16="http://schemas.microsoft.com/office/drawing/2014/main" id="{76AF5202-C957-43EE-A651-022D9F423D95}"/>
                </a:ext>
              </a:extLst>
            </p:cNvPr>
            <p:cNvSpPr>
              <a:spLocks noChangeShapeType="1"/>
            </p:cNvSpPr>
            <p:nvPr/>
          </p:nvSpPr>
          <p:spPr bwMode="auto">
            <a:xfrm>
              <a:off x="1680" y="922"/>
              <a:ext cx="662" cy="1038"/>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40" name="Group 37">
            <a:extLst>
              <a:ext uri="{FF2B5EF4-FFF2-40B4-BE49-F238E27FC236}">
                <a16:creationId xmlns:a16="http://schemas.microsoft.com/office/drawing/2014/main" id="{73CA316D-D21F-44B8-836B-4CD0EE530A7A}"/>
              </a:ext>
            </a:extLst>
          </p:cNvPr>
          <p:cNvGrpSpPr>
            <a:grpSpLocks/>
          </p:cNvGrpSpPr>
          <p:nvPr/>
        </p:nvGrpSpPr>
        <p:grpSpPr bwMode="auto">
          <a:xfrm>
            <a:off x="8465576" y="2009506"/>
            <a:ext cx="2743200" cy="1041400"/>
            <a:chOff x="2940" y="986"/>
            <a:chExt cx="1728" cy="656"/>
          </a:xfrm>
        </p:grpSpPr>
        <p:sp>
          <p:nvSpPr>
            <p:cNvPr id="41" name="Text Box 38">
              <a:extLst>
                <a:ext uri="{FF2B5EF4-FFF2-40B4-BE49-F238E27FC236}">
                  <a16:creationId xmlns:a16="http://schemas.microsoft.com/office/drawing/2014/main" id="{745C4975-CEC9-4407-BE2B-87D620D47482}"/>
                </a:ext>
              </a:extLst>
            </p:cNvPr>
            <p:cNvSpPr txBox="1">
              <a:spLocks noChangeArrowheads="1"/>
            </p:cNvSpPr>
            <p:nvPr/>
          </p:nvSpPr>
          <p:spPr bwMode="auto">
            <a:xfrm>
              <a:off x="4044" y="986"/>
              <a:ext cx="624"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Axis</a:t>
              </a:r>
              <a:endParaRPr lang="en-GB" sz="3000" b="1">
                <a:latin typeface="Times New Roman" pitchFamily="18" charset="0"/>
              </a:endParaRPr>
            </a:p>
          </p:txBody>
        </p:sp>
        <p:sp>
          <p:nvSpPr>
            <p:cNvPr id="42" name="Line 39">
              <a:extLst>
                <a:ext uri="{FF2B5EF4-FFF2-40B4-BE49-F238E27FC236}">
                  <a16:creationId xmlns:a16="http://schemas.microsoft.com/office/drawing/2014/main" id="{DB66DEF4-A540-49FF-A88B-66271D330923}"/>
                </a:ext>
              </a:extLst>
            </p:cNvPr>
            <p:cNvSpPr>
              <a:spLocks noChangeShapeType="1"/>
            </p:cNvSpPr>
            <p:nvPr/>
          </p:nvSpPr>
          <p:spPr bwMode="auto">
            <a:xfrm flipV="1">
              <a:off x="2940" y="1210"/>
              <a:ext cx="1140" cy="432"/>
            </a:xfrm>
            <a:prstGeom prst="line">
              <a:avLst/>
            </a:prstGeom>
            <a:noFill/>
            <a:ln w="2857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43" name="Group 40">
            <a:extLst>
              <a:ext uri="{FF2B5EF4-FFF2-40B4-BE49-F238E27FC236}">
                <a16:creationId xmlns:a16="http://schemas.microsoft.com/office/drawing/2014/main" id="{25A043B8-416E-4B1D-9D34-81F611458D11}"/>
              </a:ext>
            </a:extLst>
          </p:cNvPr>
          <p:cNvGrpSpPr>
            <a:grpSpLocks/>
          </p:cNvGrpSpPr>
          <p:nvPr/>
        </p:nvGrpSpPr>
        <p:grpSpPr bwMode="auto">
          <a:xfrm>
            <a:off x="9570476" y="3974831"/>
            <a:ext cx="1916113" cy="549275"/>
            <a:chOff x="3785" y="1910"/>
            <a:chExt cx="1207" cy="346"/>
          </a:xfrm>
        </p:grpSpPr>
        <p:sp>
          <p:nvSpPr>
            <p:cNvPr id="44" name="Text Box 41">
              <a:extLst>
                <a:ext uri="{FF2B5EF4-FFF2-40B4-BE49-F238E27FC236}">
                  <a16:creationId xmlns:a16="http://schemas.microsoft.com/office/drawing/2014/main" id="{9294811B-9F24-424B-AE60-4BA5CCA1895A}"/>
                </a:ext>
              </a:extLst>
            </p:cNvPr>
            <p:cNvSpPr txBox="1">
              <a:spLocks noChangeArrowheads="1"/>
            </p:cNvSpPr>
            <p:nvPr/>
          </p:nvSpPr>
          <p:spPr bwMode="auto">
            <a:xfrm>
              <a:off x="4368" y="1910"/>
              <a:ext cx="624"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Base</a:t>
              </a:r>
              <a:endParaRPr lang="en-GB" sz="3000" b="1">
                <a:latin typeface="Times New Roman" pitchFamily="18" charset="0"/>
              </a:endParaRPr>
            </a:p>
          </p:txBody>
        </p:sp>
        <p:sp>
          <p:nvSpPr>
            <p:cNvPr id="45" name="Line 42">
              <a:extLst>
                <a:ext uri="{FF2B5EF4-FFF2-40B4-BE49-F238E27FC236}">
                  <a16:creationId xmlns:a16="http://schemas.microsoft.com/office/drawing/2014/main" id="{EC14D846-9133-4BA7-8F08-8955E6E463C2}"/>
                </a:ext>
              </a:extLst>
            </p:cNvPr>
            <p:cNvSpPr>
              <a:spLocks noChangeShapeType="1"/>
            </p:cNvSpPr>
            <p:nvPr/>
          </p:nvSpPr>
          <p:spPr bwMode="auto">
            <a:xfrm flipH="1">
              <a:off x="3785" y="2134"/>
              <a:ext cx="583" cy="0"/>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46" name="Group 43">
            <a:extLst>
              <a:ext uri="{FF2B5EF4-FFF2-40B4-BE49-F238E27FC236}">
                <a16:creationId xmlns:a16="http://schemas.microsoft.com/office/drawing/2014/main" id="{61EB5667-BF59-48FF-93FB-385C33764A74}"/>
              </a:ext>
            </a:extLst>
          </p:cNvPr>
          <p:cNvGrpSpPr>
            <a:grpSpLocks/>
          </p:cNvGrpSpPr>
          <p:nvPr/>
        </p:nvGrpSpPr>
        <p:grpSpPr bwMode="auto">
          <a:xfrm>
            <a:off x="9056126" y="1095106"/>
            <a:ext cx="3505200" cy="1143000"/>
            <a:chOff x="3312" y="96"/>
            <a:chExt cx="2208" cy="720"/>
          </a:xfrm>
        </p:grpSpPr>
        <p:sp>
          <p:nvSpPr>
            <p:cNvPr id="47" name="Text Box 44">
              <a:extLst>
                <a:ext uri="{FF2B5EF4-FFF2-40B4-BE49-F238E27FC236}">
                  <a16:creationId xmlns:a16="http://schemas.microsoft.com/office/drawing/2014/main" id="{1FBC0D8A-1D1A-491D-B3F9-7BA2B20166C5}"/>
                </a:ext>
              </a:extLst>
            </p:cNvPr>
            <p:cNvSpPr txBox="1">
              <a:spLocks noChangeArrowheads="1"/>
            </p:cNvSpPr>
            <p:nvPr/>
          </p:nvSpPr>
          <p:spPr bwMode="auto">
            <a:xfrm>
              <a:off x="4075" y="96"/>
              <a:ext cx="1445"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Generators</a:t>
              </a:r>
              <a:endParaRPr lang="en-GB" sz="3000" b="1">
                <a:latin typeface="Times New Roman" pitchFamily="18" charset="0"/>
              </a:endParaRPr>
            </a:p>
          </p:txBody>
        </p:sp>
        <p:sp>
          <p:nvSpPr>
            <p:cNvPr id="48" name="Line 45">
              <a:extLst>
                <a:ext uri="{FF2B5EF4-FFF2-40B4-BE49-F238E27FC236}">
                  <a16:creationId xmlns:a16="http://schemas.microsoft.com/office/drawing/2014/main" id="{83203660-27E1-4B84-BAB4-EA34403ABC22}"/>
                </a:ext>
              </a:extLst>
            </p:cNvPr>
            <p:cNvSpPr>
              <a:spLocks noChangeShapeType="1"/>
            </p:cNvSpPr>
            <p:nvPr/>
          </p:nvSpPr>
          <p:spPr bwMode="auto">
            <a:xfrm flipV="1">
              <a:off x="3312" y="384"/>
              <a:ext cx="1140" cy="432"/>
            </a:xfrm>
            <a:prstGeom prst="line">
              <a:avLst/>
            </a:prstGeom>
            <a:noFill/>
            <a:ln w="2857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49" name="Text Box 32">
            <a:extLst>
              <a:ext uri="{FF2B5EF4-FFF2-40B4-BE49-F238E27FC236}">
                <a16:creationId xmlns:a16="http://schemas.microsoft.com/office/drawing/2014/main" id="{C7ABC002-56D6-43EB-8052-43ACA101401E}"/>
              </a:ext>
            </a:extLst>
          </p:cNvPr>
          <p:cNvSpPr txBox="1">
            <a:spLocks noChangeArrowheads="1"/>
          </p:cNvSpPr>
          <p:nvPr/>
        </p:nvSpPr>
        <p:spPr bwMode="auto">
          <a:xfrm>
            <a:off x="243914" y="1524097"/>
            <a:ext cx="28194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Amphion" pitchFamily="2" charset="0"/>
              </a:rPr>
              <a:t>(2) Cone:</a:t>
            </a:r>
            <a:endParaRPr lang="en-GB" sz="3200">
              <a:solidFill>
                <a:srgbClr val="0066CC"/>
              </a:solidFill>
              <a:latin typeface="Amphion" pitchFamily="2" charset="0"/>
            </a:endParaRPr>
          </a:p>
        </p:txBody>
      </p:sp>
      <p:sp>
        <p:nvSpPr>
          <p:cNvPr id="50" name="Text Box 33">
            <a:extLst>
              <a:ext uri="{FF2B5EF4-FFF2-40B4-BE49-F238E27FC236}">
                <a16:creationId xmlns:a16="http://schemas.microsoft.com/office/drawing/2014/main" id="{BDE99047-E4E9-4FA2-ACF1-AE4775FD72BB}"/>
              </a:ext>
            </a:extLst>
          </p:cNvPr>
          <p:cNvSpPr txBox="1">
            <a:spLocks noChangeArrowheads="1"/>
          </p:cNvSpPr>
          <p:nvPr/>
        </p:nvSpPr>
        <p:spPr bwMode="auto">
          <a:xfrm>
            <a:off x="168795" y="2292447"/>
            <a:ext cx="5268816"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58738" indent="-58738">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2400" b="1" dirty="0">
                <a:latin typeface="Verdana" pitchFamily="34" charset="0"/>
              </a:rPr>
              <a:t>A right circular cone is a solid generated by the revolution of a right angle triangle about its vertical side which remains fixed.</a:t>
            </a:r>
            <a:endParaRPr lang="en-GB" sz="2400" dirty="0">
              <a:latin typeface="Verdana" pitchFamily="34" charset="0"/>
            </a:endParaRPr>
          </a:p>
        </p:txBody>
      </p:sp>
    </p:spTree>
    <p:extLst>
      <p:ext uri="{BB962C8B-B14F-4D97-AF65-F5344CB8AC3E}">
        <p14:creationId xmlns:p14="http://schemas.microsoft.com/office/powerpoint/2010/main" val="3464367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ppt_x</p:attrName>
                                        </p:attrNameLst>
                                      </p:cBhvr>
                                      <p:tavLst>
                                        <p:tav tm="0">
                                          <p:val>
                                            <p:strVal val="#ppt_x"/>
                                          </p:val>
                                        </p:tav>
                                        <p:tav tm="100000">
                                          <p:val>
                                            <p:strVal val="#ppt_x"/>
                                          </p:val>
                                        </p:tav>
                                      </p:tavLst>
                                    </p:anim>
                                    <p:anim calcmode="lin" valueType="num">
                                      <p:cBhvr>
                                        <p:cTn id="8" dur="500" fill="hold"/>
                                        <p:tgtEl>
                                          <p:spTgt spid="19"/>
                                        </p:tgtEl>
                                        <p:attrNameLst>
                                          <p:attrName>ppt_y</p:attrName>
                                        </p:attrNameLst>
                                      </p:cBhvr>
                                      <p:tavLst>
                                        <p:tav tm="0">
                                          <p:val>
                                            <p:strVal val="#ppt_y-#ppt_h/2"/>
                                          </p:val>
                                        </p:tav>
                                        <p:tav tm="100000">
                                          <p:val>
                                            <p:strVal val="#ppt_y"/>
                                          </p:val>
                                        </p:tav>
                                      </p:tavLst>
                                    </p:anim>
                                    <p:anim calcmode="lin" valueType="num">
                                      <p:cBhvr>
                                        <p:cTn id="9" dur="500" fill="hold"/>
                                        <p:tgtEl>
                                          <p:spTgt spid="19"/>
                                        </p:tgtEl>
                                        <p:attrNameLst>
                                          <p:attrName>ppt_w</p:attrName>
                                        </p:attrNameLst>
                                      </p:cBhvr>
                                      <p:tavLst>
                                        <p:tav tm="0">
                                          <p:val>
                                            <p:strVal val="#ppt_w"/>
                                          </p:val>
                                        </p:tav>
                                        <p:tav tm="100000">
                                          <p:val>
                                            <p:strVal val="#ppt_w"/>
                                          </p:val>
                                        </p:tav>
                                      </p:tavLst>
                                    </p:anim>
                                    <p:anim calcmode="lin" valueType="num">
                                      <p:cBhvr>
                                        <p:cTn id="10" dur="500" fill="hold"/>
                                        <p:tgtEl>
                                          <p:spTgt spid="19"/>
                                        </p:tgtEl>
                                        <p:attrNameLst>
                                          <p:attrName>ppt_h</p:attrName>
                                        </p:attrNameLst>
                                      </p:cBhvr>
                                      <p:tavLst>
                                        <p:tav tm="0">
                                          <p:val>
                                            <p:fltVal val="0"/>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dissolve">
                                      <p:cBhvr>
                                        <p:cTn id="19" dur="500"/>
                                        <p:tgtEl>
                                          <p:spTgt spid="37"/>
                                        </p:tgtEl>
                                      </p:cBhvr>
                                    </p:animEffect>
                                  </p:childTnLst>
                                </p:cTn>
                              </p:par>
                            </p:childTnLst>
                          </p:cTn>
                        </p:par>
                      </p:childTnLst>
                    </p:cTn>
                  </p:par>
                  <p:par>
                    <p:cTn id="20" fill="hold">
                      <p:stCondLst>
                        <p:cond delay="indefinite"/>
                      </p:stCondLst>
                      <p:childTnLst>
                        <p:par>
                          <p:cTn id="21" fill="hold">
                            <p:stCondLst>
                              <p:cond delay="0"/>
                            </p:stCondLst>
                            <p:childTnLst>
                              <p:par>
                                <p:cTn id="22" presetID="18" presetClass="entr" presetSubtype="6" fill="hold" grpId="0"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strips(downRight)">
                                      <p:cBhvr>
                                        <p:cTn id="24" dur="500"/>
                                        <p:tgtEl>
                                          <p:spTgt spid="18"/>
                                        </p:tgtEl>
                                      </p:cBhvr>
                                    </p:animEffect>
                                  </p:childTnLst>
                                </p:cTn>
                              </p:par>
                            </p:childTnLst>
                          </p:cTn>
                        </p:par>
                        <p:par>
                          <p:cTn id="25" fill="hold">
                            <p:stCondLst>
                              <p:cond delay="500"/>
                            </p:stCondLst>
                            <p:childTnLst>
                              <p:par>
                                <p:cTn id="26" presetID="1" presetClass="entr" presetSubtype="0" fill="hold" nodeType="afterEffect">
                                  <p:stCondLst>
                                    <p:cond delay="0"/>
                                  </p:stCondLst>
                                  <p:childTnLst>
                                    <p:set>
                                      <p:cBhvr>
                                        <p:cTn id="27" dur="1" fill="hold">
                                          <p:stCondLst>
                                            <p:cond delay="499"/>
                                          </p:stCondLst>
                                        </p:cTn>
                                        <p:tgtEl>
                                          <p:spTgt spid="21"/>
                                        </p:tgtEl>
                                        <p:attrNameLst>
                                          <p:attrName>style.visibility</p:attrName>
                                        </p:attrNameLst>
                                      </p:cBhvr>
                                      <p:to>
                                        <p:strVal val="visible"/>
                                      </p:to>
                                    </p:set>
                                  </p:childTnLst>
                                  <p:subTnLst>
                                    <p:set>
                                      <p:cBhvr override="childStyle">
                                        <p:cTn dur="1" fill="hold" display="0" masterRel="nextClick" afterEffect="1"/>
                                        <p:tgtEl>
                                          <p:spTgt spid="21"/>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18" presetClass="entr" presetSubtype="6"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strips(downRight)">
                                      <p:cBhvr>
                                        <p:cTn id="32" dur="500"/>
                                        <p:tgtEl>
                                          <p:spTgt spid="11"/>
                                        </p:tgtEl>
                                      </p:cBhvr>
                                    </p:animEffect>
                                  </p:childTnLst>
                                </p:cTn>
                              </p:par>
                            </p:childTnLst>
                          </p:cTn>
                        </p:par>
                        <p:par>
                          <p:cTn id="33" fill="hold">
                            <p:stCondLst>
                              <p:cond delay="500"/>
                            </p:stCondLst>
                            <p:childTnLst>
                              <p:par>
                                <p:cTn id="34" presetID="1" presetClass="entr" presetSubtype="0" fill="hold" grpId="0" nodeType="afterEffect">
                                  <p:stCondLst>
                                    <p:cond delay="0"/>
                                  </p:stCondLst>
                                  <p:childTnLst>
                                    <p:set>
                                      <p:cBhvr>
                                        <p:cTn id="35" dur="1" fill="hold">
                                          <p:stCondLst>
                                            <p:cond delay="499"/>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36" fill="hold">
                      <p:stCondLst>
                        <p:cond delay="indefinite"/>
                      </p:stCondLst>
                      <p:childTnLst>
                        <p:par>
                          <p:cTn id="37" fill="hold">
                            <p:stCondLst>
                              <p:cond delay="0"/>
                            </p:stCondLst>
                            <p:childTnLst>
                              <p:par>
                                <p:cTn id="38" presetID="18" presetClass="entr" presetSubtype="3" fill="hold" grpId="0"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strips(upRight)">
                                      <p:cBhvr>
                                        <p:cTn id="40" dur="500"/>
                                        <p:tgtEl>
                                          <p:spTgt spid="15"/>
                                        </p:tgtEl>
                                      </p:cBhvr>
                                    </p:animEffect>
                                  </p:childTnLst>
                                </p:cTn>
                              </p:par>
                            </p:childTnLst>
                          </p:cTn>
                        </p:par>
                        <p:par>
                          <p:cTn id="41" fill="hold">
                            <p:stCondLst>
                              <p:cond delay="500"/>
                            </p:stCondLst>
                            <p:childTnLst>
                              <p:par>
                                <p:cTn id="42" presetID="1" presetClass="entr" presetSubtype="0" fill="hold" nodeType="afterEffect">
                                  <p:stCondLst>
                                    <p:cond delay="0"/>
                                  </p:stCondLst>
                                  <p:childTnLst>
                                    <p:set>
                                      <p:cBhvr>
                                        <p:cTn id="43" dur="1" fill="hold">
                                          <p:stCondLst>
                                            <p:cond delay="499"/>
                                          </p:stCondLst>
                                        </p:cTn>
                                        <p:tgtEl>
                                          <p:spTgt spid="24"/>
                                        </p:tgtEl>
                                        <p:attrNameLst>
                                          <p:attrName>style.visibility</p:attrName>
                                        </p:attrNameLst>
                                      </p:cBhvr>
                                      <p:to>
                                        <p:strVal val="visible"/>
                                      </p:to>
                                    </p:set>
                                  </p:childTnLst>
                                  <p:subTnLst>
                                    <p:set>
                                      <p:cBhvr override="childStyle">
                                        <p:cTn dur="1" fill="hold" display="0" masterRel="nextClick" afterEffect="1"/>
                                        <p:tgtEl>
                                          <p:spTgt spid="24"/>
                                        </p:tgtEl>
                                        <p:attrNameLst>
                                          <p:attrName>style.visibility</p:attrName>
                                        </p:attrNameLst>
                                      </p:cBhvr>
                                      <p:to>
                                        <p:strVal val="hidden"/>
                                      </p:to>
                                    </p:set>
                                  </p:subTnLst>
                                </p:cTn>
                              </p:par>
                            </p:childTnLst>
                          </p:cTn>
                        </p:par>
                      </p:childTnLst>
                    </p:cTn>
                  </p:par>
                  <p:par>
                    <p:cTn id="44" fill="hold">
                      <p:stCondLst>
                        <p:cond delay="indefinite"/>
                      </p:stCondLst>
                      <p:childTnLst>
                        <p:par>
                          <p:cTn id="45" fill="hold">
                            <p:stCondLst>
                              <p:cond delay="0"/>
                            </p:stCondLst>
                            <p:childTnLst>
                              <p:par>
                                <p:cTn id="46" presetID="18" presetClass="entr" presetSubtype="3" fill="hold" grpId="0" nodeType="click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strips(upRight)">
                                      <p:cBhvr>
                                        <p:cTn id="48" dur="500"/>
                                        <p:tgtEl>
                                          <p:spTgt spid="12"/>
                                        </p:tgtEl>
                                      </p:cBhvr>
                                    </p:animEffect>
                                  </p:childTnLst>
                                </p:cTn>
                              </p:par>
                            </p:childTnLst>
                          </p:cTn>
                        </p:par>
                        <p:par>
                          <p:cTn id="49" fill="hold">
                            <p:stCondLst>
                              <p:cond delay="500"/>
                            </p:stCondLst>
                            <p:childTnLst>
                              <p:par>
                                <p:cTn id="50" presetID="1" presetClass="entr" presetSubtype="0" fill="hold" nodeType="afterEffect">
                                  <p:stCondLst>
                                    <p:cond delay="0"/>
                                  </p:stCondLst>
                                  <p:childTnLst>
                                    <p:set>
                                      <p:cBhvr>
                                        <p:cTn id="51" dur="1" fill="hold">
                                          <p:stCondLst>
                                            <p:cond delay="499"/>
                                          </p:stCondLst>
                                        </p:cTn>
                                        <p:tgtEl>
                                          <p:spTgt spid="30"/>
                                        </p:tgtEl>
                                        <p:attrNameLst>
                                          <p:attrName>style.visibility</p:attrName>
                                        </p:attrNameLst>
                                      </p:cBhvr>
                                      <p:to>
                                        <p:strVal val="visible"/>
                                      </p:to>
                                    </p:set>
                                  </p:childTnLst>
                                  <p:subTnLst>
                                    <p:set>
                                      <p:cBhvr override="childStyle">
                                        <p:cTn dur="1" fill="hold" display="0" masterRel="nextClick" afterEffect="1"/>
                                        <p:tgtEl>
                                          <p:spTgt spid="30"/>
                                        </p:tgtEl>
                                        <p:attrNameLst>
                                          <p:attrName>style.visibility</p:attrName>
                                        </p:attrNameLst>
                                      </p:cBhvr>
                                      <p:to>
                                        <p:strVal val="hidden"/>
                                      </p:to>
                                    </p:set>
                                  </p:subTnLst>
                                </p:cTn>
                              </p:par>
                            </p:childTnLst>
                          </p:cTn>
                        </p:par>
                      </p:childTnLst>
                    </p:cTn>
                  </p:par>
                  <p:par>
                    <p:cTn id="52" fill="hold">
                      <p:stCondLst>
                        <p:cond delay="indefinite"/>
                      </p:stCondLst>
                      <p:childTnLst>
                        <p:par>
                          <p:cTn id="53" fill="hold">
                            <p:stCondLst>
                              <p:cond delay="0"/>
                            </p:stCondLst>
                            <p:childTnLst>
                              <p:par>
                                <p:cTn id="54" presetID="18" presetClass="entr" presetSubtype="9" fill="hold" grpId="0" nodeType="click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strips(upLeft)">
                                      <p:cBhvr>
                                        <p:cTn id="56" dur="500"/>
                                        <p:tgtEl>
                                          <p:spTgt spid="16"/>
                                        </p:tgtEl>
                                      </p:cBhvr>
                                    </p:animEffect>
                                  </p:childTnLst>
                                </p:cTn>
                              </p:par>
                            </p:childTnLst>
                          </p:cTn>
                        </p:par>
                        <p:par>
                          <p:cTn id="57" fill="hold">
                            <p:stCondLst>
                              <p:cond delay="500"/>
                            </p:stCondLst>
                            <p:childTnLst>
                              <p:par>
                                <p:cTn id="58" presetID="1" presetClass="entr" presetSubtype="0" fill="hold" nodeType="afterEffect">
                                  <p:stCondLst>
                                    <p:cond delay="0"/>
                                  </p:stCondLst>
                                  <p:childTnLst>
                                    <p:set>
                                      <p:cBhvr>
                                        <p:cTn id="59" dur="1" fill="hold">
                                          <p:stCondLst>
                                            <p:cond delay="499"/>
                                          </p:stCondLst>
                                        </p:cTn>
                                        <p:tgtEl>
                                          <p:spTgt spid="27"/>
                                        </p:tgtEl>
                                        <p:attrNameLst>
                                          <p:attrName>style.visibility</p:attrName>
                                        </p:attrNameLst>
                                      </p:cBhvr>
                                      <p:to>
                                        <p:strVal val="visible"/>
                                      </p:to>
                                    </p:set>
                                  </p:childTnLst>
                                  <p:subTnLst>
                                    <p:set>
                                      <p:cBhvr override="childStyle">
                                        <p:cTn dur="1" fill="hold" display="0" masterRel="nextClick" afterEffect="1"/>
                                        <p:tgtEl>
                                          <p:spTgt spid="27"/>
                                        </p:tgtEl>
                                        <p:attrNameLst>
                                          <p:attrName>style.visibility</p:attrName>
                                        </p:attrNameLst>
                                      </p:cBhvr>
                                      <p:to>
                                        <p:strVal val="hidden"/>
                                      </p:to>
                                    </p:set>
                                  </p:subTnLst>
                                </p:cTn>
                              </p:par>
                            </p:childTnLst>
                          </p:cTn>
                        </p:par>
                      </p:childTnLst>
                    </p:cTn>
                  </p:par>
                  <p:par>
                    <p:cTn id="60" fill="hold">
                      <p:stCondLst>
                        <p:cond delay="indefinite"/>
                      </p:stCondLst>
                      <p:childTnLst>
                        <p:par>
                          <p:cTn id="61" fill="hold">
                            <p:stCondLst>
                              <p:cond delay="0"/>
                            </p:stCondLst>
                            <p:childTnLst>
                              <p:par>
                                <p:cTn id="62" presetID="18" presetClass="entr" presetSubtype="9" fill="hold" grpId="0" nodeType="clickEffect">
                                  <p:stCondLst>
                                    <p:cond delay="0"/>
                                  </p:stCondLst>
                                  <p:childTnLst>
                                    <p:set>
                                      <p:cBhvr>
                                        <p:cTn id="63" dur="1" fill="hold">
                                          <p:stCondLst>
                                            <p:cond delay="0"/>
                                          </p:stCondLst>
                                        </p:cTn>
                                        <p:tgtEl>
                                          <p:spTgt spid="13"/>
                                        </p:tgtEl>
                                        <p:attrNameLst>
                                          <p:attrName>style.visibility</p:attrName>
                                        </p:attrNameLst>
                                      </p:cBhvr>
                                      <p:to>
                                        <p:strVal val="visible"/>
                                      </p:to>
                                    </p:set>
                                    <p:animEffect transition="in" filter="strips(upLeft)">
                                      <p:cBhvr>
                                        <p:cTn id="64" dur="500"/>
                                        <p:tgtEl>
                                          <p:spTgt spid="13"/>
                                        </p:tgtEl>
                                      </p:cBhvr>
                                    </p:animEffec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499"/>
                                          </p:stCondLst>
                                        </p:cTn>
                                        <p:tgtEl>
                                          <p:spTgt spid="20"/>
                                        </p:tgtEl>
                                        <p:attrNameLst>
                                          <p:attrName>style.visibility</p:attrName>
                                        </p:attrNameLst>
                                      </p:cBhvr>
                                      <p:to>
                                        <p:strVal val="visible"/>
                                      </p:to>
                                    </p:set>
                                  </p:childTnLst>
                                  <p:subTnLst>
                                    <p:set>
                                      <p:cBhvr override="childStyle">
                                        <p:cTn dur="1" fill="hold" display="0" masterRel="nextClick" afterEffect="1"/>
                                        <p:tgtEl>
                                          <p:spTgt spid="20"/>
                                        </p:tgtEl>
                                        <p:attrNameLst>
                                          <p:attrName>style.visibility</p:attrName>
                                        </p:attrNameLst>
                                      </p:cBhvr>
                                      <p:to>
                                        <p:strVal val="hidden"/>
                                      </p:to>
                                    </p:set>
                                  </p:subTnLst>
                                </p:cTn>
                              </p:par>
                            </p:childTnLst>
                          </p:cTn>
                        </p:par>
                      </p:childTnLst>
                    </p:cTn>
                  </p:par>
                  <p:par>
                    <p:cTn id="69" fill="hold">
                      <p:stCondLst>
                        <p:cond delay="indefinite"/>
                      </p:stCondLst>
                      <p:childTnLst>
                        <p:par>
                          <p:cTn id="70" fill="hold">
                            <p:stCondLst>
                              <p:cond delay="0"/>
                            </p:stCondLst>
                            <p:childTnLst>
                              <p:par>
                                <p:cTn id="71" presetID="18" presetClass="entr" presetSubtype="12"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strips(downLeft)">
                                      <p:cBhvr>
                                        <p:cTn id="73" dur="500"/>
                                        <p:tgtEl>
                                          <p:spTgt spid="17"/>
                                        </p:tgtEl>
                                      </p:cBhvr>
                                    </p:animEffect>
                                  </p:childTnLst>
                                </p:cTn>
                              </p:par>
                            </p:childTnLst>
                          </p:cTn>
                        </p:par>
                        <p:par>
                          <p:cTn id="74" fill="hold">
                            <p:stCondLst>
                              <p:cond delay="500"/>
                            </p:stCondLst>
                            <p:childTnLst>
                              <p:par>
                                <p:cTn id="75" presetID="1" presetClass="entr" presetSubtype="0" fill="hold" nodeType="afterEffect">
                                  <p:stCondLst>
                                    <p:cond delay="0"/>
                                  </p:stCondLst>
                                  <p:childTnLst>
                                    <p:set>
                                      <p:cBhvr>
                                        <p:cTn id="76" dur="1" fill="hold">
                                          <p:stCondLst>
                                            <p:cond delay="499"/>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7" fill="hold">
                      <p:stCondLst>
                        <p:cond delay="indefinite"/>
                      </p:stCondLst>
                      <p:childTnLst>
                        <p:par>
                          <p:cTn id="78" fill="hold">
                            <p:stCondLst>
                              <p:cond delay="0"/>
                            </p:stCondLst>
                            <p:childTnLst>
                              <p:par>
                                <p:cTn id="79" presetID="18" presetClass="entr" presetSubtype="12" fill="hold" grpId="0" nodeType="clickEffect">
                                  <p:stCondLst>
                                    <p:cond delay="0"/>
                                  </p:stCondLst>
                                  <p:childTnLst>
                                    <p:set>
                                      <p:cBhvr>
                                        <p:cTn id="80" dur="1" fill="hold">
                                          <p:stCondLst>
                                            <p:cond delay="0"/>
                                          </p:stCondLst>
                                        </p:cTn>
                                        <p:tgtEl>
                                          <p:spTgt spid="14"/>
                                        </p:tgtEl>
                                        <p:attrNameLst>
                                          <p:attrName>style.visibility</p:attrName>
                                        </p:attrNameLst>
                                      </p:cBhvr>
                                      <p:to>
                                        <p:strVal val="visible"/>
                                      </p:to>
                                    </p:set>
                                    <p:animEffect transition="in" filter="strips(downLeft)">
                                      <p:cBhvr>
                                        <p:cTn id="81" dur="500"/>
                                        <p:tgtEl>
                                          <p:spTgt spid="14"/>
                                        </p:tgtEl>
                                      </p:cBhvr>
                                    </p:animEffect>
                                  </p:childTnLst>
                                </p:cTn>
                              </p:par>
                            </p:childTnLst>
                          </p:cTn>
                        </p:par>
                      </p:childTnLst>
                    </p:cTn>
                  </p:par>
                  <p:par>
                    <p:cTn id="82" fill="hold">
                      <p:stCondLst>
                        <p:cond delay="indefinite"/>
                      </p:stCondLst>
                      <p:childTnLst>
                        <p:par>
                          <p:cTn id="83" fill="hold">
                            <p:stCondLst>
                              <p:cond delay="0"/>
                            </p:stCondLst>
                            <p:childTnLst>
                              <p:par>
                                <p:cTn id="84" presetID="18" presetClass="entr" presetSubtype="6" fill="hold" grpId="0" nodeType="clickEffect">
                                  <p:stCondLst>
                                    <p:cond delay="0"/>
                                  </p:stCondLst>
                                  <p:childTnLst>
                                    <p:set>
                                      <p:cBhvr>
                                        <p:cTn id="85" dur="1" fill="hold">
                                          <p:stCondLst>
                                            <p:cond delay="0"/>
                                          </p:stCondLst>
                                        </p:cTn>
                                        <p:tgtEl>
                                          <p:spTgt spid="36"/>
                                        </p:tgtEl>
                                        <p:attrNameLst>
                                          <p:attrName>style.visibility</p:attrName>
                                        </p:attrNameLst>
                                      </p:cBhvr>
                                      <p:to>
                                        <p:strVal val="visible"/>
                                      </p:to>
                                    </p:set>
                                    <p:animEffect transition="in" filter="strips(downRight)">
                                      <p:cBhvr>
                                        <p:cTn id="86" dur="500"/>
                                        <p:tgtEl>
                                          <p:spTgt spid="36"/>
                                        </p:tgtEl>
                                      </p:cBhvr>
                                    </p:animEffect>
                                  </p:childTnLst>
                                </p:cTn>
                              </p:par>
                            </p:childTnLst>
                          </p:cTn>
                        </p:par>
                      </p:childTnLst>
                    </p:cTn>
                  </p:par>
                  <p:par>
                    <p:cTn id="87" fill="hold">
                      <p:stCondLst>
                        <p:cond delay="indefinite"/>
                      </p:stCondLst>
                      <p:childTnLst>
                        <p:par>
                          <p:cTn id="88" fill="hold">
                            <p:stCondLst>
                              <p:cond delay="0"/>
                            </p:stCondLst>
                            <p:childTnLst>
                              <p:par>
                                <p:cTn id="89" presetID="9" presetClass="entr" presetSubtype="0" fill="hold" nodeType="clickEffect">
                                  <p:stCondLst>
                                    <p:cond delay="0"/>
                                  </p:stCondLst>
                                  <p:childTnLst>
                                    <p:set>
                                      <p:cBhvr>
                                        <p:cTn id="90" dur="1" fill="hold">
                                          <p:stCondLst>
                                            <p:cond delay="0"/>
                                          </p:stCondLst>
                                        </p:cTn>
                                        <p:tgtEl>
                                          <p:spTgt spid="40"/>
                                        </p:tgtEl>
                                        <p:attrNameLst>
                                          <p:attrName>style.visibility</p:attrName>
                                        </p:attrNameLst>
                                      </p:cBhvr>
                                      <p:to>
                                        <p:strVal val="visible"/>
                                      </p:to>
                                    </p:set>
                                    <p:animEffect transition="in" filter="dissolve">
                                      <p:cBhvr>
                                        <p:cTn id="91" dur="500"/>
                                        <p:tgtEl>
                                          <p:spTgt spid="40"/>
                                        </p:tgtEl>
                                      </p:cBhvr>
                                    </p:animEffect>
                                  </p:childTnLst>
                                </p:cTn>
                              </p:par>
                            </p:childTnLst>
                          </p:cTn>
                        </p:par>
                      </p:childTnLst>
                    </p:cTn>
                  </p:par>
                  <p:par>
                    <p:cTn id="92" fill="hold">
                      <p:stCondLst>
                        <p:cond delay="indefinite"/>
                      </p:stCondLst>
                      <p:childTnLst>
                        <p:par>
                          <p:cTn id="93" fill="hold">
                            <p:stCondLst>
                              <p:cond delay="0"/>
                            </p:stCondLst>
                            <p:childTnLst>
                              <p:par>
                                <p:cTn id="94" presetID="9" presetClass="entr" presetSubtype="0" fill="hold" nodeType="clickEffect">
                                  <p:stCondLst>
                                    <p:cond delay="0"/>
                                  </p:stCondLst>
                                  <p:childTnLst>
                                    <p:set>
                                      <p:cBhvr>
                                        <p:cTn id="95" dur="1" fill="hold">
                                          <p:stCondLst>
                                            <p:cond delay="0"/>
                                          </p:stCondLst>
                                        </p:cTn>
                                        <p:tgtEl>
                                          <p:spTgt spid="43"/>
                                        </p:tgtEl>
                                        <p:attrNameLst>
                                          <p:attrName>style.visibility</p:attrName>
                                        </p:attrNameLst>
                                      </p:cBhvr>
                                      <p:to>
                                        <p:strVal val="visible"/>
                                      </p:to>
                                    </p:set>
                                    <p:animEffect transition="in" filter="dissolve">
                                      <p:cBhvr>
                                        <p:cTn id="96" dur="500"/>
                                        <p:tgtEl>
                                          <p:spTgt spid="43"/>
                                        </p:tgtEl>
                                      </p:cBhvr>
                                    </p:animEffect>
                                  </p:childTnLst>
                                </p:cTn>
                              </p:par>
                            </p:childTnLst>
                          </p:cTn>
                        </p:par>
                      </p:childTnLst>
                    </p:cTn>
                  </p:par>
                  <p:par>
                    <p:cTn id="97" fill="hold">
                      <p:stCondLst>
                        <p:cond delay="indefinite"/>
                      </p:stCondLst>
                      <p:childTnLst>
                        <p:par>
                          <p:cTn id="98" fill="hold">
                            <p:stCondLst>
                              <p:cond delay="0"/>
                            </p:stCondLst>
                            <p:childTnLst>
                              <p:par>
                                <p:cTn id="99" presetID="9" presetClass="entr" presetSubtype="0" fill="hold" nodeType="clickEffect">
                                  <p:stCondLst>
                                    <p:cond delay="0"/>
                                  </p:stCondLst>
                                  <p:childTnLst>
                                    <p:set>
                                      <p:cBhvr>
                                        <p:cTn id="100" dur="1" fill="hold">
                                          <p:stCondLst>
                                            <p:cond delay="0"/>
                                          </p:stCondLst>
                                        </p:cTn>
                                        <p:tgtEl>
                                          <p:spTgt spid="46"/>
                                        </p:tgtEl>
                                        <p:attrNameLst>
                                          <p:attrName>style.visibility</p:attrName>
                                        </p:attrNameLst>
                                      </p:cBhvr>
                                      <p:to>
                                        <p:strVal val="visible"/>
                                      </p:to>
                                    </p:set>
                                    <p:animEffect transition="in" filter="dissolve">
                                      <p:cBhvr>
                                        <p:cTn id="101" dur="500"/>
                                        <p:tgtEl>
                                          <p:spTgt spid="46"/>
                                        </p:tgtEl>
                                      </p:cBhvr>
                                    </p:animEffect>
                                  </p:childTnLst>
                                </p:cTn>
                              </p:par>
                            </p:childTnLst>
                          </p:cTn>
                        </p:par>
                      </p:childTnLst>
                    </p:cTn>
                  </p:par>
                  <p:par>
                    <p:cTn id="102" fill="hold">
                      <p:stCondLst>
                        <p:cond delay="indefinite"/>
                      </p:stCondLst>
                      <p:childTnLst>
                        <p:par>
                          <p:cTn id="103" fill="hold">
                            <p:stCondLst>
                              <p:cond delay="0"/>
                            </p:stCondLst>
                            <p:childTnLst>
                              <p:par>
                                <p:cTn id="104" presetID="12" presetClass="entr" presetSubtype="8" fill="hold" grpId="0" nodeType="clickEffect">
                                  <p:stCondLst>
                                    <p:cond delay="0"/>
                                  </p:stCondLst>
                                  <p:childTnLst>
                                    <p:set>
                                      <p:cBhvr>
                                        <p:cTn id="105" dur="1" fill="hold">
                                          <p:stCondLst>
                                            <p:cond delay="0"/>
                                          </p:stCondLst>
                                        </p:cTn>
                                        <p:tgtEl>
                                          <p:spTgt spid="49"/>
                                        </p:tgtEl>
                                        <p:attrNameLst>
                                          <p:attrName>style.visibility</p:attrName>
                                        </p:attrNameLst>
                                      </p:cBhvr>
                                      <p:to>
                                        <p:strVal val="visible"/>
                                      </p:to>
                                    </p:set>
                                    <p:animEffect transition="in" filter="slide(fromLeft)">
                                      <p:cBhvr>
                                        <p:cTn id="106" dur="500"/>
                                        <p:tgtEl>
                                          <p:spTgt spid="49"/>
                                        </p:tgtEl>
                                      </p:cBhvr>
                                    </p:animEffect>
                                  </p:childTnLst>
                                </p:cTn>
                              </p:par>
                            </p:childTnLst>
                          </p:cTn>
                        </p:par>
                      </p:childTnLst>
                    </p:cTn>
                  </p:par>
                  <p:par>
                    <p:cTn id="107" fill="hold">
                      <p:stCondLst>
                        <p:cond delay="indefinite"/>
                      </p:stCondLst>
                      <p:childTnLst>
                        <p:par>
                          <p:cTn id="108" fill="hold">
                            <p:stCondLst>
                              <p:cond delay="0"/>
                            </p:stCondLst>
                            <p:childTnLst>
                              <p:par>
                                <p:cTn id="109" presetID="12" presetClass="entr" presetSubtype="8" fill="hold" grpId="0" nodeType="clickEffect">
                                  <p:stCondLst>
                                    <p:cond delay="0"/>
                                  </p:stCondLst>
                                  <p:childTnLst>
                                    <p:set>
                                      <p:cBhvr>
                                        <p:cTn id="110" dur="1" fill="hold">
                                          <p:stCondLst>
                                            <p:cond delay="0"/>
                                          </p:stCondLst>
                                        </p:cTn>
                                        <p:tgtEl>
                                          <p:spTgt spid="50"/>
                                        </p:tgtEl>
                                        <p:attrNameLst>
                                          <p:attrName>style.visibility</p:attrName>
                                        </p:attrNameLst>
                                      </p:cBhvr>
                                      <p:to>
                                        <p:strVal val="visible"/>
                                      </p:to>
                                    </p:set>
                                    <p:animEffect transition="in" filter="slide(fromLeft)">
                                      <p:cBhvr>
                                        <p:cTn id="111"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36" grpId="0" animBg="1"/>
      <p:bldP spid="49" grpId="0" autoUpdateAnimBg="0"/>
      <p:bldP spid="50" grpId="0"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r>
              <a:rPr lang="en-US" sz="3200" b="1" dirty="0">
                <a:solidFill>
                  <a:schemeClr val="bg1"/>
                </a:solidFill>
              </a:rPr>
              <a:t>Important Terms Used in Projections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8" name="Text Box 3">
            <a:extLst>
              <a:ext uri="{FF2B5EF4-FFF2-40B4-BE49-F238E27FC236}">
                <a16:creationId xmlns:a16="http://schemas.microsoft.com/office/drawing/2014/main" id="{B8B96B1A-4106-419A-B9DE-99F9834F80F1}"/>
              </a:ext>
            </a:extLst>
          </p:cNvPr>
          <p:cNvSpPr txBox="1">
            <a:spLocks noChangeArrowheads="1"/>
          </p:cNvSpPr>
          <p:nvPr/>
        </p:nvSpPr>
        <p:spPr bwMode="auto">
          <a:xfrm>
            <a:off x="19050" y="1162343"/>
            <a:ext cx="459105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Amphion" pitchFamily="2" charset="0"/>
              </a:rPr>
              <a:t>(1) Edge or generator:</a:t>
            </a:r>
            <a:endParaRPr lang="en-GB" sz="3200">
              <a:solidFill>
                <a:srgbClr val="0066CC"/>
              </a:solidFill>
              <a:latin typeface="Amphion" pitchFamily="2" charset="0"/>
            </a:endParaRPr>
          </a:p>
        </p:txBody>
      </p:sp>
      <p:sp>
        <p:nvSpPr>
          <p:cNvPr id="9" name="Text Box 4">
            <a:extLst>
              <a:ext uri="{FF2B5EF4-FFF2-40B4-BE49-F238E27FC236}">
                <a16:creationId xmlns:a16="http://schemas.microsoft.com/office/drawing/2014/main" id="{A0E842E8-7D52-4916-BED3-7E9946591AF3}"/>
              </a:ext>
            </a:extLst>
          </p:cNvPr>
          <p:cNvSpPr txBox="1">
            <a:spLocks noChangeArrowheads="1"/>
          </p:cNvSpPr>
          <p:nvPr/>
        </p:nvSpPr>
        <p:spPr bwMode="auto">
          <a:xfrm>
            <a:off x="57150" y="2000543"/>
            <a:ext cx="9144000" cy="155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a:latin typeface="Verdana" pitchFamily="34" charset="0"/>
              </a:rPr>
              <a:t>For </a:t>
            </a:r>
            <a:r>
              <a:rPr lang="en-US" sz="3200" b="1" i="1">
                <a:latin typeface="Verdana" pitchFamily="34" charset="0"/>
              </a:rPr>
              <a:t>Pyramids &amp; Prisms</a:t>
            </a:r>
            <a:r>
              <a:rPr lang="en-US" sz="3200" b="1">
                <a:latin typeface="Verdana" pitchFamily="34" charset="0"/>
              </a:rPr>
              <a:t>, edges are the lines separating the triangular faces or rectangular faces from each other.</a:t>
            </a:r>
            <a:endParaRPr lang="en-GB" sz="3200">
              <a:latin typeface="Verdana" pitchFamily="34" charset="0"/>
            </a:endParaRPr>
          </a:p>
        </p:txBody>
      </p:sp>
      <p:sp>
        <p:nvSpPr>
          <p:cNvPr id="10" name="Text Box 5">
            <a:extLst>
              <a:ext uri="{FF2B5EF4-FFF2-40B4-BE49-F238E27FC236}">
                <a16:creationId xmlns:a16="http://schemas.microsoft.com/office/drawing/2014/main" id="{3D2073A8-9FF1-4B01-8BA5-020D6E726041}"/>
              </a:ext>
            </a:extLst>
          </p:cNvPr>
          <p:cNvSpPr txBox="1">
            <a:spLocks noChangeArrowheads="1"/>
          </p:cNvSpPr>
          <p:nvPr/>
        </p:nvSpPr>
        <p:spPr bwMode="auto">
          <a:xfrm>
            <a:off x="38100" y="3711245"/>
            <a:ext cx="9144000" cy="2041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dirty="0">
                <a:latin typeface="Verdana" pitchFamily="34" charset="0"/>
              </a:rPr>
              <a:t>For </a:t>
            </a:r>
            <a:r>
              <a:rPr lang="en-US" sz="3200" b="1" i="1" dirty="0">
                <a:solidFill>
                  <a:srgbClr val="0066CC"/>
                </a:solidFill>
                <a:latin typeface="Verdana" pitchFamily="34" charset="0"/>
              </a:rPr>
              <a:t>Cylinder</a:t>
            </a:r>
            <a:r>
              <a:rPr lang="en-US" sz="3200" b="1" i="1" dirty="0">
                <a:latin typeface="Verdana" pitchFamily="34" charset="0"/>
              </a:rPr>
              <a:t>, </a:t>
            </a:r>
            <a:r>
              <a:rPr lang="en-US" sz="3200" b="1" dirty="0">
                <a:latin typeface="Verdana" pitchFamily="34" charset="0"/>
              </a:rPr>
              <a:t>generators are the straight lines joining different points on the circumference of the bases with each other</a:t>
            </a:r>
            <a:endParaRPr lang="en-GB" sz="3200" dirty="0">
              <a:latin typeface="Verdana" pitchFamily="34" charset="0"/>
            </a:endParaRPr>
          </a:p>
        </p:txBody>
      </p:sp>
    </p:spTree>
    <p:extLst>
      <p:ext uri="{BB962C8B-B14F-4D97-AF65-F5344CB8AC3E}">
        <p14:creationId xmlns:p14="http://schemas.microsoft.com/office/powerpoint/2010/main" val="3558287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lide(from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slide(from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slide(fromLeft)">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utoUpdateAnimBg="0"/>
      <p:bldP spid="9" grpId="0" autoUpdateAnimBg="0"/>
      <p:bldP spid="10" grpId="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r>
              <a:rPr lang="en-US" sz="3200" b="1" dirty="0">
                <a:solidFill>
                  <a:schemeClr val="bg1"/>
                </a:solidFill>
              </a:rPr>
              <a:t>Important Terms Used in Projections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8" name="Text Box 3">
            <a:extLst>
              <a:ext uri="{FF2B5EF4-FFF2-40B4-BE49-F238E27FC236}">
                <a16:creationId xmlns:a16="http://schemas.microsoft.com/office/drawing/2014/main" id="{175241DA-C59A-4542-A924-4A522F47469B}"/>
              </a:ext>
            </a:extLst>
          </p:cNvPr>
          <p:cNvSpPr txBox="1">
            <a:spLocks noChangeArrowheads="1"/>
          </p:cNvSpPr>
          <p:nvPr/>
        </p:nvSpPr>
        <p:spPr bwMode="auto">
          <a:xfrm>
            <a:off x="6298628" y="1097093"/>
            <a:ext cx="44958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dirty="0">
                <a:solidFill>
                  <a:srgbClr val="FF9900"/>
                </a:solidFill>
                <a:latin typeface="Verdana" pitchFamily="34" charset="0"/>
              </a:rPr>
              <a:t>(2) Apex of solids:</a:t>
            </a:r>
            <a:endParaRPr lang="en-GB" sz="3200" dirty="0">
              <a:solidFill>
                <a:srgbClr val="FF9900"/>
              </a:solidFill>
              <a:latin typeface="Verdana" pitchFamily="34" charset="0"/>
            </a:endParaRPr>
          </a:p>
        </p:txBody>
      </p:sp>
      <p:sp>
        <p:nvSpPr>
          <p:cNvPr id="9" name="Text Box 4">
            <a:extLst>
              <a:ext uri="{FF2B5EF4-FFF2-40B4-BE49-F238E27FC236}">
                <a16:creationId xmlns:a16="http://schemas.microsoft.com/office/drawing/2014/main" id="{A81A96C1-557F-4A5A-AA81-9AF95709D082}"/>
              </a:ext>
            </a:extLst>
          </p:cNvPr>
          <p:cNvSpPr txBox="1">
            <a:spLocks noChangeArrowheads="1"/>
          </p:cNvSpPr>
          <p:nvPr/>
        </p:nvSpPr>
        <p:spPr bwMode="auto">
          <a:xfrm>
            <a:off x="6115355" y="1679556"/>
            <a:ext cx="4419600" cy="301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a:latin typeface="Verdana" pitchFamily="34" charset="0"/>
              </a:rPr>
              <a:t>For</a:t>
            </a:r>
            <a:r>
              <a:rPr lang="en-US" sz="3200" b="1">
                <a:solidFill>
                  <a:schemeClr val="bg1"/>
                </a:solidFill>
                <a:latin typeface="Verdana" pitchFamily="34" charset="0"/>
              </a:rPr>
              <a:t> </a:t>
            </a:r>
            <a:r>
              <a:rPr lang="en-US" sz="3200" b="1" i="1">
                <a:solidFill>
                  <a:schemeClr val="folHlink"/>
                </a:solidFill>
                <a:latin typeface="Verdana" pitchFamily="34" charset="0"/>
              </a:rPr>
              <a:t>Cone and Pyramids</a:t>
            </a:r>
            <a:r>
              <a:rPr lang="en-US" sz="3200" b="1">
                <a:solidFill>
                  <a:schemeClr val="bg1"/>
                </a:solidFill>
                <a:latin typeface="Verdana" pitchFamily="34" charset="0"/>
              </a:rPr>
              <a:t>, </a:t>
            </a:r>
            <a:r>
              <a:rPr lang="en-US" sz="3200" b="1">
                <a:latin typeface="Verdana" pitchFamily="34" charset="0"/>
              </a:rPr>
              <a:t>Apex is the point where all the generators or the  edges meet.</a:t>
            </a:r>
            <a:endParaRPr lang="en-GB" sz="3200">
              <a:latin typeface="Verdana" pitchFamily="34" charset="0"/>
            </a:endParaRPr>
          </a:p>
        </p:txBody>
      </p:sp>
      <p:grpSp>
        <p:nvGrpSpPr>
          <p:cNvPr id="10" name="Group 5">
            <a:extLst>
              <a:ext uri="{FF2B5EF4-FFF2-40B4-BE49-F238E27FC236}">
                <a16:creationId xmlns:a16="http://schemas.microsoft.com/office/drawing/2014/main" id="{121669BC-376E-43CD-BB9F-7F0EAA2C49EE}"/>
              </a:ext>
            </a:extLst>
          </p:cNvPr>
          <p:cNvGrpSpPr>
            <a:grpSpLocks/>
          </p:cNvGrpSpPr>
          <p:nvPr/>
        </p:nvGrpSpPr>
        <p:grpSpPr bwMode="auto">
          <a:xfrm>
            <a:off x="362623" y="865711"/>
            <a:ext cx="4419600" cy="5380213"/>
            <a:chOff x="2923" y="479"/>
            <a:chExt cx="2933" cy="3697"/>
          </a:xfrm>
        </p:grpSpPr>
        <p:grpSp>
          <p:nvGrpSpPr>
            <p:cNvPr id="11" name="Group 6">
              <a:extLst>
                <a:ext uri="{FF2B5EF4-FFF2-40B4-BE49-F238E27FC236}">
                  <a16:creationId xmlns:a16="http://schemas.microsoft.com/office/drawing/2014/main" id="{E616E3DE-F8C7-4964-82EF-C023D619C498}"/>
                </a:ext>
              </a:extLst>
            </p:cNvPr>
            <p:cNvGrpSpPr>
              <a:grpSpLocks/>
            </p:cNvGrpSpPr>
            <p:nvPr/>
          </p:nvGrpSpPr>
          <p:grpSpPr bwMode="auto">
            <a:xfrm>
              <a:off x="2923" y="479"/>
              <a:ext cx="2858" cy="3697"/>
              <a:chOff x="2923" y="479"/>
              <a:chExt cx="2858" cy="3697"/>
            </a:xfrm>
          </p:grpSpPr>
          <p:grpSp>
            <p:nvGrpSpPr>
              <p:cNvPr id="14" name="Group 7">
                <a:extLst>
                  <a:ext uri="{FF2B5EF4-FFF2-40B4-BE49-F238E27FC236}">
                    <a16:creationId xmlns:a16="http://schemas.microsoft.com/office/drawing/2014/main" id="{3C4C79A3-DAF3-4C20-A8C6-B409C912EE13}"/>
                  </a:ext>
                </a:extLst>
              </p:cNvPr>
              <p:cNvGrpSpPr>
                <a:grpSpLocks/>
              </p:cNvGrpSpPr>
              <p:nvPr/>
            </p:nvGrpSpPr>
            <p:grpSpPr bwMode="auto">
              <a:xfrm>
                <a:off x="3312" y="479"/>
                <a:ext cx="2469" cy="3697"/>
                <a:chOff x="3312" y="479"/>
                <a:chExt cx="2469" cy="3697"/>
              </a:xfrm>
            </p:grpSpPr>
            <p:sp>
              <p:nvSpPr>
                <p:cNvPr id="21" name="Text Box 8">
                  <a:extLst>
                    <a:ext uri="{FF2B5EF4-FFF2-40B4-BE49-F238E27FC236}">
                      <a16:creationId xmlns:a16="http://schemas.microsoft.com/office/drawing/2014/main" id="{BC9C2432-B7A1-43EB-BD56-5B51B1FBB827}"/>
                    </a:ext>
                  </a:extLst>
                </p:cNvPr>
                <p:cNvSpPr txBox="1">
                  <a:spLocks noChangeArrowheads="1"/>
                </p:cNvSpPr>
                <p:nvPr/>
              </p:nvSpPr>
              <p:spPr bwMode="auto">
                <a:xfrm>
                  <a:off x="4404" y="479"/>
                  <a:ext cx="777"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Apex</a:t>
                  </a:r>
                  <a:endParaRPr lang="en-GB" sz="3000" b="1">
                    <a:latin typeface="Times New Roman" pitchFamily="18" charset="0"/>
                  </a:endParaRPr>
                </a:p>
              </p:txBody>
            </p:sp>
            <p:grpSp>
              <p:nvGrpSpPr>
                <p:cNvPr id="22" name="Group 9">
                  <a:extLst>
                    <a:ext uri="{FF2B5EF4-FFF2-40B4-BE49-F238E27FC236}">
                      <a16:creationId xmlns:a16="http://schemas.microsoft.com/office/drawing/2014/main" id="{30A51042-0C3B-4EC5-B3A1-1B81F9711262}"/>
                    </a:ext>
                  </a:extLst>
                </p:cNvPr>
                <p:cNvGrpSpPr>
                  <a:grpSpLocks/>
                </p:cNvGrpSpPr>
                <p:nvPr/>
              </p:nvGrpSpPr>
              <p:grpSpPr bwMode="auto">
                <a:xfrm>
                  <a:off x="3312" y="768"/>
                  <a:ext cx="2469" cy="3408"/>
                  <a:chOff x="3312" y="768"/>
                  <a:chExt cx="2469" cy="3408"/>
                </a:xfrm>
              </p:grpSpPr>
              <p:grpSp>
                <p:nvGrpSpPr>
                  <p:cNvPr id="23" name="Group 10">
                    <a:extLst>
                      <a:ext uri="{FF2B5EF4-FFF2-40B4-BE49-F238E27FC236}">
                        <a16:creationId xmlns:a16="http://schemas.microsoft.com/office/drawing/2014/main" id="{1F633622-D418-40A2-85DB-343BB4897F03}"/>
                      </a:ext>
                    </a:extLst>
                  </p:cNvPr>
                  <p:cNvGrpSpPr>
                    <a:grpSpLocks/>
                  </p:cNvGrpSpPr>
                  <p:nvPr/>
                </p:nvGrpSpPr>
                <p:grpSpPr bwMode="auto">
                  <a:xfrm>
                    <a:off x="3312" y="912"/>
                    <a:ext cx="1114" cy="1506"/>
                    <a:chOff x="4108" y="2304"/>
                    <a:chExt cx="1268" cy="1714"/>
                  </a:xfrm>
                </p:grpSpPr>
                <p:sp>
                  <p:nvSpPr>
                    <p:cNvPr id="58" name="Freeform 11">
                      <a:extLst>
                        <a:ext uri="{FF2B5EF4-FFF2-40B4-BE49-F238E27FC236}">
                          <a16:creationId xmlns:a16="http://schemas.microsoft.com/office/drawing/2014/main" id="{ED2C0884-4CC8-4735-AFCA-5B719E4E1283}"/>
                        </a:ext>
                      </a:extLst>
                    </p:cNvPr>
                    <p:cNvSpPr>
                      <a:spLocks/>
                    </p:cNvSpPr>
                    <p:nvPr/>
                  </p:nvSpPr>
                  <p:spPr bwMode="auto">
                    <a:xfrm>
                      <a:off x="4108" y="2304"/>
                      <a:ext cx="537" cy="980"/>
                    </a:xfrm>
                    <a:custGeom>
                      <a:avLst/>
                      <a:gdLst>
                        <a:gd name="T0" fmla="*/ 0 w 2972"/>
                        <a:gd name="T1" fmla="*/ 5422 h 5422"/>
                        <a:gd name="T2" fmla="*/ 2971 w 2972"/>
                        <a:gd name="T3" fmla="*/ 0 h 5422"/>
                        <a:gd name="T4" fmla="*/ 2972 w 2972"/>
                        <a:gd name="T5" fmla="*/ 0 h 5422"/>
                      </a:gdLst>
                      <a:ahLst/>
                      <a:cxnLst>
                        <a:cxn ang="0">
                          <a:pos x="T0" y="T1"/>
                        </a:cxn>
                        <a:cxn ang="0">
                          <a:pos x="T2" y="T3"/>
                        </a:cxn>
                        <a:cxn ang="0">
                          <a:pos x="T4" y="T5"/>
                        </a:cxn>
                      </a:cxnLst>
                      <a:rect l="0" t="0" r="r" b="b"/>
                      <a:pathLst>
                        <a:path w="2972" h="5422">
                          <a:moveTo>
                            <a:pt x="0" y="5422"/>
                          </a:moveTo>
                          <a:lnTo>
                            <a:pt x="2971" y="0"/>
                          </a:lnTo>
                          <a:lnTo>
                            <a:pt x="2972" y="0"/>
                          </a:lnTo>
                        </a:path>
                      </a:pathLst>
                    </a:custGeom>
                    <a:solidFill>
                      <a:srgbClr val="FF9900"/>
                    </a:solidFill>
                    <a:ln w="0">
                      <a:solidFill>
                        <a:schemeClr val="tx1"/>
                      </a:solidFill>
                      <a:prstDash val="solid"/>
                      <a:round/>
                      <a:headEnd/>
                      <a:tailEnd/>
                    </a:ln>
                  </p:spPr>
                  <p:txBody>
                    <a:bodyPr/>
                    <a:lstStyle/>
                    <a:p>
                      <a:endParaRPr lang="en-IN"/>
                    </a:p>
                  </p:txBody>
                </p:sp>
                <p:sp>
                  <p:nvSpPr>
                    <p:cNvPr id="59" name="Freeform 12">
                      <a:extLst>
                        <a:ext uri="{FF2B5EF4-FFF2-40B4-BE49-F238E27FC236}">
                          <a16:creationId xmlns:a16="http://schemas.microsoft.com/office/drawing/2014/main" id="{64407A25-D4BE-46AA-B1ED-C573C6C1A47D}"/>
                        </a:ext>
                      </a:extLst>
                    </p:cNvPr>
                    <p:cNvSpPr>
                      <a:spLocks/>
                    </p:cNvSpPr>
                    <p:nvPr/>
                  </p:nvSpPr>
                  <p:spPr bwMode="auto">
                    <a:xfrm>
                      <a:off x="4108" y="3284"/>
                      <a:ext cx="1268" cy="734"/>
                    </a:xfrm>
                    <a:custGeom>
                      <a:avLst/>
                      <a:gdLst>
                        <a:gd name="T0" fmla="*/ 1884 w 7029"/>
                        <a:gd name="T1" fmla="*/ 4063 h 4063"/>
                        <a:gd name="T2" fmla="*/ 7029 w 7029"/>
                        <a:gd name="T3" fmla="*/ 1088 h 4063"/>
                        <a:gd name="T4" fmla="*/ 0 w 7029"/>
                        <a:gd name="T5" fmla="*/ 0 h 4063"/>
                        <a:gd name="T6" fmla="*/ 1884 w 7029"/>
                        <a:gd name="T7" fmla="*/ 4063 h 4063"/>
                        <a:gd name="T8" fmla="*/ 1885 w 7029"/>
                        <a:gd name="T9" fmla="*/ 4063 h 4063"/>
                      </a:gdLst>
                      <a:ahLst/>
                      <a:cxnLst>
                        <a:cxn ang="0">
                          <a:pos x="T0" y="T1"/>
                        </a:cxn>
                        <a:cxn ang="0">
                          <a:pos x="T2" y="T3"/>
                        </a:cxn>
                        <a:cxn ang="0">
                          <a:pos x="T4" y="T5"/>
                        </a:cxn>
                        <a:cxn ang="0">
                          <a:pos x="T6" y="T7"/>
                        </a:cxn>
                        <a:cxn ang="0">
                          <a:pos x="T8" y="T9"/>
                        </a:cxn>
                      </a:cxnLst>
                      <a:rect l="0" t="0" r="r" b="b"/>
                      <a:pathLst>
                        <a:path w="7029" h="4063">
                          <a:moveTo>
                            <a:pt x="1884" y="4063"/>
                          </a:moveTo>
                          <a:lnTo>
                            <a:pt x="7029" y="1088"/>
                          </a:lnTo>
                          <a:lnTo>
                            <a:pt x="0" y="0"/>
                          </a:lnTo>
                          <a:lnTo>
                            <a:pt x="1884" y="4063"/>
                          </a:lnTo>
                          <a:lnTo>
                            <a:pt x="1885" y="4063"/>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0" name="Freeform 13">
                      <a:extLst>
                        <a:ext uri="{FF2B5EF4-FFF2-40B4-BE49-F238E27FC236}">
                          <a16:creationId xmlns:a16="http://schemas.microsoft.com/office/drawing/2014/main" id="{42C492BF-9A8B-48FF-9C7A-9A7557DE8FDC}"/>
                        </a:ext>
                      </a:extLst>
                    </p:cNvPr>
                    <p:cNvSpPr>
                      <a:spLocks/>
                    </p:cNvSpPr>
                    <p:nvPr/>
                  </p:nvSpPr>
                  <p:spPr bwMode="auto">
                    <a:xfrm>
                      <a:off x="4108" y="3284"/>
                      <a:ext cx="803" cy="465"/>
                    </a:xfrm>
                    <a:custGeom>
                      <a:avLst/>
                      <a:gdLst>
                        <a:gd name="T0" fmla="*/ 0 w 4457"/>
                        <a:gd name="T1" fmla="*/ 0 h 2576"/>
                        <a:gd name="T2" fmla="*/ 4456 w 4457"/>
                        <a:gd name="T3" fmla="*/ 2576 h 2576"/>
                        <a:gd name="T4" fmla="*/ 4457 w 4457"/>
                        <a:gd name="T5" fmla="*/ 2576 h 2576"/>
                      </a:gdLst>
                      <a:ahLst/>
                      <a:cxnLst>
                        <a:cxn ang="0">
                          <a:pos x="T0" y="T1"/>
                        </a:cxn>
                        <a:cxn ang="0">
                          <a:pos x="T2" y="T3"/>
                        </a:cxn>
                        <a:cxn ang="0">
                          <a:pos x="T4" y="T5"/>
                        </a:cxn>
                      </a:cxnLst>
                      <a:rect l="0" t="0" r="r" b="b"/>
                      <a:pathLst>
                        <a:path w="4457" h="2576">
                          <a:moveTo>
                            <a:pt x="0" y="0"/>
                          </a:moveTo>
                          <a:lnTo>
                            <a:pt x="4456" y="2576"/>
                          </a:lnTo>
                          <a:lnTo>
                            <a:pt x="4457" y="2576"/>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1" name="Freeform 14">
                      <a:extLst>
                        <a:ext uri="{FF2B5EF4-FFF2-40B4-BE49-F238E27FC236}">
                          <a16:creationId xmlns:a16="http://schemas.microsoft.com/office/drawing/2014/main" id="{40387150-578C-417C-8C94-021CF6B4A5E5}"/>
                        </a:ext>
                      </a:extLst>
                    </p:cNvPr>
                    <p:cNvSpPr>
                      <a:spLocks/>
                    </p:cNvSpPr>
                    <p:nvPr/>
                  </p:nvSpPr>
                  <p:spPr bwMode="auto">
                    <a:xfrm>
                      <a:off x="4278" y="3480"/>
                      <a:ext cx="1098" cy="171"/>
                    </a:xfrm>
                    <a:custGeom>
                      <a:avLst/>
                      <a:gdLst>
                        <a:gd name="T0" fmla="*/ 6088 w 6088"/>
                        <a:gd name="T1" fmla="*/ 0 h 944"/>
                        <a:gd name="T2" fmla="*/ 0 w 6088"/>
                        <a:gd name="T3" fmla="*/ 944 h 944"/>
                        <a:gd name="T4" fmla="*/ 1 w 6088"/>
                        <a:gd name="T5" fmla="*/ 944 h 944"/>
                      </a:gdLst>
                      <a:ahLst/>
                      <a:cxnLst>
                        <a:cxn ang="0">
                          <a:pos x="T0" y="T1"/>
                        </a:cxn>
                        <a:cxn ang="0">
                          <a:pos x="T2" y="T3"/>
                        </a:cxn>
                        <a:cxn ang="0">
                          <a:pos x="T4" y="T5"/>
                        </a:cxn>
                      </a:cxnLst>
                      <a:rect l="0" t="0" r="r" b="b"/>
                      <a:pathLst>
                        <a:path w="6088" h="944">
                          <a:moveTo>
                            <a:pt x="6088" y="0"/>
                          </a:moveTo>
                          <a:lnTo>
                            <a:pt x="0" y="944"/>
                          </a:lnTo>
                          <a:lnTo>
                            <a:pt x="1" y="944"/>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2" name="Freeform 15">
                      <a:extLst>
                        <a:ext uri="{FF2B5EF4-FFF2-40B4-BE49-F238E27FC236}">
                          <a16:creationId xmlns:a16="http://schemas.microsoft.com/office/drawing/2014/main" id="{3380DE2F-3CFC-41E0-AFE3-8521D730B2D4}"/>
                        </a:ext>
                      </a:extLst>
                    </p:cNvPr>
                    <p:cNvSpPr>
                      <a:spLocks/>
                    </p:cNvSpPr>
                    <p:nvPr/>
                  </p:nvSpPr>
                  <p:spPr bwMode="auto">
                    <a:xfrm>
                      <a:off x="4447" y="3480"/>
                      <a:ext cx="929" cy="538"/>
                    </a:xfrm>
                    <a:custGeom>
                      <a:avLst/>
                      <a:gdLst>
                        <a:gd name="T0" fmla="*/ 0 w 5147"/>
                        <a:gd name="T1" fmla="*/ 2975 h 2975"/>
                        <a:gd name="T2" fmla="*/ 5145 w 5147"/>
                        <a:gd name="T3" fmla="*/ 0 h 2975"/>
                        <a:gd name="T4" fmla="*/ 5147 w 5147"/>
                        <a:gd name="T5" fmla="*/ 0 h 2975"/>
                      </a:gdLst>
                      <a:ahLst/>
                      <a:cxnLst>
                        <a:cxn ang="0">
                          <a:pos x="T0" y="T1"/>
                        </a:cxn>
                        <a:cxn ang="0">
                          <a:pos x="T2" y="T3"/>
                        </a:cxn>
                        <a:cxn ang="0">
                          <a:pos x="T4" y="T5"/>
                        </a:cxn>
                      </a:cxnLst>
                      <a:rect l="0" t="0" r="r" b="b"/>
                      <a:pathLst>
                        <a:path w="5147" h="2975">
                          <a:moveTo>
                            <a:pt x="0" y="2975"/>
                          </a:moveTo>
                          <a:lnTo>
                            <a:pt x="5145" y="0"/>
                          </a:lnTo>
                          <a:lnTo>
                            <a:pt x="5147" y="0"/>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3" name="Freeform 16">
                      <a:extLst>
                        <a:ext uri="{FF2B5EF4-FFF2-40B4-BE49-F238E27FC236}">
                          <a16:creationId xmlns:a16="http://schemas.microsoft.com/office/drawing/2014/main" id="{94D0FDAD-893C-4CA1-A95A-009D859EF68B}"/>
                        </a:ext>
                      </a:extLst>
                    </p:cNvPr>
                    <p:cNvSpPr>
                      <a:spLocks/>
                    </p:cNvSpPr>
                    <p:nvPr/>
                  </p:nvSpPr>
                  <p:spPr bwMode="auto">
                    <a:xfrm>
                      <a:off x="4643" y="2304"/>
                      <a:ext cx="733" cy="1176"/>
                    </a:xfrm>
                    <a:custGeom>
                      <a:avLst/>
                      <a:gdLst>
                        <a:gd name="T0" fmla="*/ 0 w 4060"/>
                        <a:gd name="T1" fmla="*/ 0 h 6510"/>
                        <a:gd name="T2" fmla="*/ 4058 w 4060"/>
                        <a:gd name="T3" fmla="*/ 6510 h 6510"/>
                        <a:gd name="T4" fmla="*/ 4060 w 4060"/>
                        <a:gd name="T5" fmla="*/ 6510 h 6510"/>
                      </a:gdLst>
                      <a:ahLst/>
                      <a:cxnLst>
                        <a:cxn ang="0">
                          <a:pos x="T0" y="T1"/>
                        </a:cxn>
                        <a:cxn ang="0">
                          <a:pos x="T2" y="T3"/>
                        </a:cxn>
                        <a:cxn ang="0">
                          <a:pos x="T4" y="T5"/>
                        </a:cxn>
                      </a:cxnLst>
                      <a:rect l="0" t="0" r="r" b="b"/>
                      <a:pathLst>
                        <a:path w="4060" h="6510">
                          <a:moveTo>
                            <a:pt x="0" y="0"/>
                          </a:moveTo>
                          <a:lnTo>
                            <a:pt x="4058" y="6510"/>
                          </a:lnTo>
                          <a:lnTo>
                            <a:pt x="4060" y="6510"/>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4" name="Freeform 17">
                      <a:extLst>
                        <a:ext uri="{FF2B5EF4-FFF2-40B4-BE49-F238E27FC236}">
                          <a16:creationId xmlns:a16="http://schemas.microsoft.com/office/drawing/2014/main" id="{62A63C64-0DB9-487D-A13F-5954776335F4}"/>
                        </a:ext>
                      </a:extLst>
                    </p:cNvPr>
                    <p:cNvSpPr>
                      <a:spLocks/>
                    </p:cNvSpPr>
                    <p:nvPr/>
                  </p:nvSpPr>
                  <p:spPr bwMode="auto">
                    <a:xfrm>
                      <a:off x="4447" y="2304"/>
                      <a:ext cx="929" cy="1714"/>
                    </a:xfrm>
                    <a:custGeom>
                      <a:avLst/>
                      <a:gdLst>
                        <a:gd name="T0" fmla="*/ 0 w 5145"/>
                        <a:gd name="T1" fmla="*/ 9485 h 9485"/>
                        <a:gd name="T2" fmla="*/ 1087 w 5145"/>
                        <a:gd name="T3" fmla="*/ 0 h 9485"/>
                        <a:gd name="T4" fmla="*/ 5145 w 5145"/>
                        <a:gd name="T5" fmla="*/ 6510 h 9485"/>
                        <a:gd name="T6" fmla="*/ 0 w 5145"/>
                        <a:gd name="T7" fmla="*/ 9485 h 9485"/>
                        <a:gd name="T8" fmla="*/ 1 w 5145"/>
                        <a:gd name="T9" fmla="*/ 9485 h 9485"/>
                      </a:gdLst>
                      <a:ahLst/>
                      <a:cxnLst>
                        <a:cxn ang="0">
                          <a:pos x="T0" y="T1"/>
                        </a:cxn>
                        <a:cxn ang="0">
                          <a:pos x="T2" y="T3"/>
                        </a:cxn>
                        <a:cxn ang="0">
                          <a:pos x="T4" y="T5"/>
                        </a:cxn>
                        <a:cxn ang="0">
                          <a:pos x="T6" y="T7"/>
                        </a:cxn>
                        <a:cxn ang="0">
                          <a:pos x="T8" y="T9"/>
                        </a:cxn>
                      </a:cxnLst>
                      <a:rect l="0" t="0" r="r" b="b"/>
                      <a:pathLst>
                        <a:path w="5145" h="9485">
                          <a:moveTo>
                            <a:pt x="0" y="9485"/>
                          </a:moveTo>
                          <a:lnTo>
                            <a:pt x="1087" y="0"/>
                          </a:lnTo>
                          <a:lnTo>
                            <a:pt x="5145" y="6510"/>
                          </a:lnTo>
                          <a:lnTo>
                            <a:pt x="0" y="9485"/>
                          </a:lnTo>
                          <a:lnTo>
                            <a:pt x="1" y="9485"/>
                          </a:lnTo>
                        </a:path>
                      </a:pathLst>
                    </a:custGeom>
                    <a:solidFill>
                      <a:srgbClr val="FF9966"/>
                    </a:solidFill>
                    <a:ln w="38100" cmpd="sng">
                      <a:solidFill>
                        <a:schemeClr val="tx1"/>
                      </a:solidFill>
                      <a:prstDash val="solid"/>
                      <a:round/>
                      <a:headEnd/>
                      <a:tailEnd/>
                    </a:ln>
                  </p:spPr>
                  <p:txBody>
                    <a:bodyPr/>
                    <a:lstStyle/>
                    <a:p>
                      <a:endParaRPr lang="en-IN"/>
                    </a:p>
                  </p:txBody>
                </p:sp>
                <p:sp>
                  <p:nvSpPr>
                    <p:cNvPr id="65" name="Freeform 18">
                      <a:extLst>
                        <a:ext uri="{FF2B5EF4-FFF2-40B4-BE49-F238E27FC236}">
                          <a16:creationId xmlns:a16="http://schemas.microsoft.com/office/drawing/2014/main" id="{4190882B-B7A8-44F3-BD60-60DD724B87B9}"/>
                        </a:ext>
                      </a:extLst>
                    </p:cNvPr>
                    <p:cNvSpPr>
                      <a:spLocks/>
                    </p:cNvSpPr>
                    <p:nvPr/>
                  </p:nvSpPr>
                  <p:spPr bwMode="auto">
                    <a:xfrm>
                      <a:off x="4108" y="2304"/>
                      <a:ext cx="535" cy="1714"/>
                    </a:xfrm>
                    <a:custGeom>
                      <a:avLst/>
                      <a:gdLst>
                        <a:gd name="T0" fmla="*/ 0 w 2971"/>
                        <a:gd name="T1" fmla="*/ 5422 h 9485"/>
                        <a:gd name="T2" fmla="*/ 2971 w 2971"/>
                        <a:gd name="T3" fmla="*/ 0 h 9485"/>
                        <a:gd name="T4" fmla="*/ 1884 w 2971"/>
                        <a:gd name="T5" fmla="*/ 9485 h 9485"/>
                        <a:gd name="T6" fmla="*/ 0 w 2971"/>
                        <a:gd name="T7" fmla="*/ 5422 h 9485"/>
                        <a:gd name="T8" fmla="*/ 1 w 2971"/>
                        <a:gd name="T9" fmla="*/ 5422 h 9485"/>
                      </a:gdLst>
                      <a:ahLst/>
                      <a:cxnLst>
                        <a:cxn ang="0">
                          <a:pos x="T0" y="T1"/>
                        </a:cxn>
                        <a:cxn ang="0">
                          <a:pos x="T2" y="T3"/>
                        </a:cxn>
                        <a:cxn ang="0">
                          <a:pos x="T4" y="T5"/>
                        </a:cxn>
                        <a:cxn ang="0">
                          <a:pos x="T6" y="T7"/>
                        </a:cxn>
                        <a:cxn ang="0">
                          <a:pos x="T8" y="T9"/>
                        </a:cxn>
                      </a:cxnLst>
                      <a:rect l="0" t="0" r="r" b="b"/>
                      <a:pathLst>
                        <a:path w="2971" h="9485">
                          <a:moveTo>
                            <a:pt x="0" y="5422"/>
                          </a:moveTo>
                          <a:lnTo>
                            <a:pt x="2971" y="0"/>
                          </a:lnTo>
                          <a:lnTo>
                            <a:pt x="1884" y="9485"/>
                          </a:lnTo>
                          <a:lnTo>
                            <a:pt x="0" y="5422"/>
                          </a:lnTo>
                          <a:lnTo>
                            <a:pt x="1" y="5422"/>
                          </a:lnTo>
                        </a:path>
                      </a:pathLst>
                    </a:custGeom>
                    <a:solidFill>
                      <a:srgbClr val="FF9966"/>
                    </a:solidFill>
                    <a:ln w="38100" cmpd="sng">
                      <a:solidFill>
                        <a:schemeClr val="tx1"/>
                      </a:solidFill>
                      <a:prstDash val="solid"/>
                      <a:round/>
                      <a:headEnd/>
                      <a:tailEnd/>
                    </a:ln>
                  </p:spPr>
                  <p:txBody>
                    <a:bodyPr/>
                    <a:lstStyle/>
                    <a:p>
                      <a:endParaRPr lang="en-IN"/>
                    </a:p>
                  </p:txBody>
                </p:sp>
                <p:sp>
                  <p:nvSpPr>
                    <p:cNvPr id="66" name="Freeform 19">
                      <a:extLst>
                        <a:ext uri="{FF2B5EF4-FFF2-40B4-BE49-F238E27FC236}">
                          <a16:creationId xmlns:a16="http://schemas.microsoft.com/office/drawing/2014/main" id="{E3D8E443-08FF-4F29-8878-1E930F4CD92D}"/>
                        </a:ext>
                      </a:extLst>
                    </p:cNvPr>
                    <p:cNvSpPr>
                      <a:spLocks/>
                    </p:cNvSpPr>
                    <p:nvPr/>
                  </p:nvSpPr>
                  <p:spPr bwMode="auto">
                    <a:xfrm>
                      <a:off x="4643" y="2304"/>
                      <a:ext cx="2" cy="1291"/>
                    </a:xfrm>
                    <a:custGeom>
                      <a:avLst/>
                      <a:gdLst>
                        <a:gd name="T0" fmla="*/ 0 w 1"/>
                        <a:gd name="T1" fmla="*/ 7139 h 7139"/>
                        <a:gd name="T2" fmla="*/ 0 w 1"/>
                        <a:gd name="T3" fmla="*/ 0 h 7139"/>
                        <a:gd name="T4" fmla="*/ 1 w 1"/>
                        <a:gd name="T5" fmla="*/ 0 h 7139"/>
                      </a:gdLst>
                      <a:ahLst/>
                      <a:cxnLst>
                        <a:cxn ang="0">
                          <a:pos x="T0" y="T1"/>
                        </a:cxn>
                        <a:cxn ang="0">
                          <a:pos x="T2" y="T3"/>
                        </a:cxn>
                        <a:cxn ang="0">
                          <a:pos x="T4" y="T5"/>
                        </a:cxn>
                      </a:cxnLst>
                      <a:rect l="0" t="0" r="r" b="b"/>
                      <a:pathLst>
                        <a:path w="1" h="7139">
                          <a:moveTo>
                            <a:pt x="0" y="7139"/>
                          </a:moveTo>
                          <a:lnTo>
                            <a:pt x="0" y="0"/>
                          </a:lnTo>
                          <a:lnTo>
                            <a:pt x="1" y="0"/>
                          </a:lnTo>
                        </a:path>
                      </a:pathLst>
                    </a:custGeom>
                    <a:noFill/>
                    <a:ln w="38100" cap="flat" cmpd="sng">
                      <a:solidFill>
                        <a:schemeClr val="tx1"/>
                      </a:solidFill>
                      <a:prstDash val="dashDot"/>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7" name="Freeform 20">
                      <a:extLst>
                        <a:ext uri="{FF2B5EF4-FFF2-40B4-BE49-F238E27FC236}">
                          <a16:creationId xmlns:a16="http://schemas.microsoft.com/office/drawing/2014/main" id="{16AA4B10-D935-412D-9C4B-C8E96DCDAAD4}"/>
                        </a:ext>
                      </a:extLst>
                    </p:cNvPr>
                    <p:cNvSpPr>
                      <a:spLocks/>
                    </p:cNvSpPr>
                    <p:nvPr/>
                  </p:nvSpPr>
                  <p:spPr bwMode="auto">
                    <a:xfrm>
                      <a:off x="4108" y="3284"/>
                      <a:ext cx="1268" cy="196"/>
                    </a:xfrm>
                    <a:custGeom>
                      <a:avLst/>
                      <a:gdLst>
                        <a:gd name="T0" fmla="*/ 7029 w 7029"/>
                        <a:gd name="T1" fmla="*/ 1088 h 1088"/>
                        <a:gd name="T2" fmla="*/ 0 w 7029"/>
                        <a:gd name="T3" fmla="*/ 0 h 1088"/>
                        <a:gd name="T4" fmla="*/ 1 w 7029"/>
                        <a:gd name="T5" fmla="*/ 0 h 1088"/>
                      </a:gdLst>
                      <a:ahLst/>
                      <a:cxnLst>
                        <a:cxn ang="0">
                          <a:pos x="T0" y="T1"/>
                        </a:cxn>
                        <a:cxn ang="0">
                          <a:pos x="T2" y="T3"/>
                        </a:cxn>
                        <a:cxn ang="0">
                          <a:pos x="T4" y="T5"/>
                        </a:cxn>
                      </a:cxnLst>
                      <a:rect l="0" t="0" r="r" b="b"/>
                      <a:pathLst>
                        <a:path w="7029" h="1088">
                          <a:moveTo>
                            <a:pt x="7029" y="1088"/>
                          </a:moveTo>
                          <a:lnTo>
                            <a:pt x="0" y="0"/>
                          </a:lnTo>
                          <a:lnTo>
                            <a:pt x="1" y="0"/>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sp>
                <p:nvSpPr>
                  <p:cNvPr id="24" name="Line 21">
                    <a:extLst>
                      <a:ext uri="{FF2B5EF4-FFF2-40B4-BE49-F238E27FC236}">
                        <a16:creationId xmlns:a16="http://schemas.microsoft.com/office/drawing/2014/main" id="{CE7D6FB4-B6A6-4D85-8BCD-A8B63536DC4C}"/>
                      </a:ext>
                    </a:extLst>
                  </p:cNvPr>
                  <p:cNvSpPr>
                    <a:spLocks noChangeShapeType="1"/>
                  </p:cNvSpPr>
                  <p:nvPr/>
                </p:nvSpPr>
                <p:spPr bwMode="auto">
                  <a:xfrm rot="20525292" flipH="1">
                    <a:off x="3804" y="768"/>
                    <a:ext cx="667" cy="89"/>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5" name="Text Box 22">
                    <a:extLst>
                      <a:ext uri="{FF2B5EF4-FFF2-40B4-BE49-F238E27FC236}">
                        <a16:creationId xmlns:a16="http://schemas.microsoft.com/office/drawing/2014/main" id="{EC33F61B-61E7-4D77-9A5E-CB1F0E732516}"/>
                      </a:ext>
                    </a:extLst>
                  </p:cNvPr>
                  <p:cNvSpPr txBox="1">
                    <a:spLocks noChangeArrowheads="1"/>
                  </p:cNvSpPr>
                  <p:nvPr/>
                </p:nvSpPr>
                <p:spPr bwMode="auto">
                  <a:xfrm>
                    <a:off x="5004" y="2198"/>
                    <a:ext cx="777"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Apex</a:t>
                    </a:r>
                    <a:endParaRPr lang="en-GB" sz="3000" b="1">
                      <a:latin typeface="Times New Roman" pitchFamily="18" charset="0"/>
                    </a:endParaRPr>
                  </a:p>
                </p:txBody>
              </p:sp>
              <p:grpSp>
                <p:nvGrpSpPr>
                  <p:cNvPr id="26" name="Group 23">
                    <a:extLst>
                      <a:ext uri="{FF2B5EF4-FFF2-40B4-BE49-F238E27FC236}">
                        <a16:creationId xmlns:a16="http://schemas.microsoft.com/office/drawing/2014/main" id="{B2B84DD5-CCA1-400D-B5A9-BF676625E9A3}"/>
                      </a:ext>
                    </a:extLst>
                  </p:cNvPr>
                  <p:cNvGrpSpPr>
                    <a:grpSpLocks/>
                  </p:cNvGrpSpPr>
                  <p:nvPr/>
                </p:nvGrpSpPr>
                <p:grpSpPr bwMode="auto">
                  <a:xfrm>
                    <a:off x="4017" y="2261"/>
                    <a:ext cx="1044" cy="1915"/>
                    <a:chOff x="3787" y="1907"/>
                    <a:chExt cx="1402" cy="2460"/>
                  </a:xfrm>
                </p:grpSpPr>
                <p:sp>
                  <p:nvSpPr>
                    <p:cNvPr id="27" name="Line 24">
                      <a:extLst>
                        <a:ext uri="{FF2B5EF4-FFF2-40B4-BE49-F238E27FC236}">
                          <a16:creationId xmlns:a16="http://schemas.microsoft.com/office/drawing/2014/main" id="{3C36308D-9A22-481F-86C0-35474C8EC9F1}"/>
                        </a:ext>
                      </a:extLst>
                    </p:cNvPr>
                    <p:cNvSpPr>
                      <a:spLocks noChangeShapeType="1"/>
                    </p:cNvSpPr>
                    <p:nvPr/>
                  </p:nvSpPr>
                  <p:spPr bwMode="auto">
                    <a:xfrm>
                      <a:off x="4484" y="2122"/>
                      <a:ext cx="0" cy="223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nvGrpSpPr>
                    <p:cNvPr id="28" name="Group 25">
                      <a:extLst>
                        <a:ext uri="{FF2B5EF4-FFF2-40B4-BE49-F238E27FC236}">
                          <a16:creationId xmlns:a16="http://schemas.microsoft.com/office/drawing/2014/main" id="{5F8CA8D3-8654-4C4C-9571-5DA490F7935D}"/>
                        </a:ext>
                      </a:extLst>
                    </p:cNvPr>
                    <p:cNvGrpSpPr>
                      <a:grpSpLocks/>
                    </p:cNvGrpSpPr>
                    <p:nvPr/>
                  </p:nvGrpSpPr>
                  <p:grpSpPr bwMode="auto">
                    <a:xfrm>
                      <a:off x="4010" y="2143"/>
                      <a:ext cx="486" cy="1820"/>
                      <a:chOff x="2167" y="823"/>
                      <a:chExt cx="722" cy="2702"/>
                    </a:xfrm>
                  </p:grpSpPr>
                  <p:sp>
                    <p:nvSpPr>
                      <p:cNvPr id="56" name="Line 26">
                        <a:extLst>
                          <a:ext uri="{FF2B5EF4-FFF2-40B4-BE49-F238E27FC236}">
                            <a16:creationId xmlns:a16="http://schemas.microsoft.com/office/drawing/2014/main" id="{A05130DB-5800-4CFC-81F0-576B48DC7271}"/>
                          </a:ext>
                        </a:extLst>
                      </p:cNvPr>
                      <p:cNvSpPr>
                        <a:spLocks noChangeShapeType="1"/>
                      </p:cNvSpPr>
                      <p:nvPr/>
                    </p:nvSpPr>
                    <p:spPr bwMode="auto">
                      <a:xfrm flipH="1">
                        <a:off x="2167" y="823"/>
                        <a:ext cx="722" cy="229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57" name="Line 27">
                        <a:extLst>
                          <a:ext uri="{FF2B5EF4-FFF2-40B4-BE49-F238E27FC236}">
                            <a16:creationId xmlns:a16="http://schemas.microsoft.com/office/drawing/2014/main" id="{48C9F6BA-813B-4F4C-8C23-F85F0F221AA8}"/>
                          </a:ext>
                        </a:extLst>
                      </p:cNvPr>
                      <p:cNvSpPr>
                        <a:spLocks noChangeShapeType="1"/>
                      </p:cNvSpPr>
                      <p:nvPr/>
                    </p:nvSpPr>
                    <p:spPr bwMode="auto">
                      <a:xfrm>
                        <a:off x="2172" y="3105"/>
                        <a:ext cx="687" cy="42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29" name="Freeform 28">
                      <a:extLst>
                        <a:ext uri="{FF2B5EF4-FFF2-40B4-BE49-F238E27FC236}">
                          <a16:creationId xmlns:a16="http://schemas.microsoft.com/office/drawing/2014/main" id="{A80E504E-6B46-4020-B5D9-2663D7E93F79}"/>
                        </a:ext>
                      </a:extLst>
                    </p:cNvPr>
                    <p:cNvSpPr>
                      <a:spLocks/>
                    </p:cNvSpPr>
                    <p:nvPr/>
                  </p:nvSpPr>
                  <p:spPr bwMode="auto">
                    <a:xfrm>
                      <a:off x="3987" y="4257"/>
                      <a:ext cx="497" cy="109"/>
                    </a:xfrm>
                    <a:custGeom>
                      <a:avLst/>
                      <a:gdLst>
                        <a:gd name="T0" fmla="*/ 0 w 3228"/>
                        <a:gd name="T1" fmla="*/ 0 h 716"/>
                        <a:gd name="T2" fmla="*/ 538 w 3228"/>
                        <a:gd name="T3" fmla="*/ 262 h 716"/>
                        <a:gd name="T4" fmla="*/ 1145 w 3228"/>
                        <a:gd name="T5" fmla="*/ 469 h 716"/>
                        <a:gd name="T6" fmla="*/ 1807 w 3228"/>
                        <a:gd name="T7" fmla="*/ 616 h 716"/>
                        <a:gd name="T8" fmla="*/ 2507 w 3228"/>
                        <a:gd name="T9" fmla="*/ 699 h 716"/>
                        <a:gd name="T10" fmla="*/ 3227 w 3228"/>
                        <a:gd name="T11" fmla="*/ 716 h 716"/>
                        <a:gd name="T12" fmla="*/ 3228 w 3228"/>
                        <a:gd name="T13" fmla="*/ 716 h 716"/>
                      </a:gdLst>
                      <a:ahLst/>
                      <a:cxnLst>
                        <a:cxn ang="0">
                          <a:pos x="T0" y="T1"/>
                        </a:cxn>
                        <a:cxn ang="0">
                          <a:pos x="T2" y="T3"/>
                        </a:cxn>
                        <a:cxn ang="0">
                          <a:pos x="T4" y="T5"/>
                        </a:cxn>
                        <a:cxn ang="0">
                          <a:pos x="T6" y="T7"/>
                        </a:cxn>
                        <a:cxn ang="0">
                          <a:pos x="T8" y="T9"/>
                        </a:cxn>
                        <a:cxn ang="0">
                          <a:pos x="T10" y="T11"/>
                        </a:cxn>
                        <a:cxn ang="0">
                          <a:pos x="T12" y="T13"/>
                        </a:cxn>
                      </a:cxnLst>
                      <a:rect l="0" t="0" r="r" b="b"/>
                      <a:pathLst>
                        <a:path w="3228" h="716">
                          <a:moveTo>
                            <a:pt x="0" y="0"/>
                          </a:moveTo>
                          <a:lnTo>
                            <a:pt x="538" y="262"/>
                          </a:lnTo>
                          <a:lnTo>
                            <a:pt x="1145" y="469"/>
                          </a:lnTo>
                          <a:lnTo>
                            <a:pt x="1807" y="616"/>
                          </a:lnTo>
                          <a:lnTo>
                            <a:pt x="2507" y="699"/>
                          </a:lnTo>
                          <a:lnTo>
                            <a:pt x="3227" y="716"/>
                          </a:lnTo>
                          <a:lnTo>
                            <a:pt x="3228" y="71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0" name="Freeform 29">
                      <a:extLst>
                        <a:ext uri="{FF2B5EF4-FFF2-40B4-BE49-F238E27FC236}">
                          <a16:creationId xmlns:a16="http://schemas.microsoft.com/office/drawing/2014/main" id="{327A4623-7437-44A3-93BE-50AE0BF61655}"/>
                        </a:ext>
                      </a:extLst>
                    </p:cNvPr>
                    <p:cNvSpPr>
                      <a:spLocks/>
                    </p:cNvSpPr>
                    <p:nvPr/>
                  </p:nvSpPr>
                  <p:spPr bwMode="auto">
                    <a:xfrm>
                      <a:off x="4971" y="3959"/>
                      <a:ext cx="218" cy="282"/>
                    </a:xfrm>
                    <a:custGeom>
                      <a:avLst/>
                      <a:gdLst>
                        <a:gd name="T0" fmla="*/ 0 w 1410"/>
                        <a:gd name="T1" fmla="*/ 1836 h 1836"/>
                        <a:gd name="T2" fmla="*/ 468 w 1410"/>
                        <a:gd name="T3" fmla="*/ 1523 h 1836"/>
                        <a:gd name="T4" fmla="*/ 851 w 1410"/>
                        <a:gd name="T5" fmla="*/ 1174 h 1836"/>
                        <a:gd name="T6" fmla="*/ 1140 w 1410"/>
                        <a:gd name="T7" fmla="*/ 798 h 1836"/>
                        <a:gd name="T8" fmla="*/ 1327 w 1410"/>
                        <a:gd name="T9" fmla="*/ 404 h 1836"/>
                        <a:gd name="T10" fmla="*/ 1409 w 1410"/>
                        <a:gd name="T11" fmla="*/ 0 h 1836"/>
                        <a:gd name="T12" fmla="*/ 1410 w 1410"/>
                        <a:gd name="T13" fmla="*/ 0 h 1836"/>
                      </a:gdLst>
                      <a:ahLst/>
                      <a:cxnLst>
                        <a:cxn ang="0">
                          <a:pos x="T0" y="T1"/>
                        </a:cxn>
                        <a:cxn ang="0">
                          <a:pos x="T2" y="T3"/>
                        </a:cxn>
                        <a:cxn ang="0">
                          <a:pos x="T4" y="T5"/>
                        </a:cxn>
                        <a:cxn ang="0">
                          <a:pos x="T6" y="T7"/>
                        </a:cxn>
                        <a:cxn ang="0">
                          <a:pos x="T8" y="T9"/>
                        </a:cxn>
                        <a:cxn ang="0">
                          <a:pos x="T10" y="T11"/>
                        </a:cxn>
                        <a:cxn ang="0">
                          <a:pos x="T12" y="T13"/>
                        </a:cxn>
                      </a:cxnLst>
                      <a:rect l="0" t="0" r="r" b="b"/>
                      <a:pathLst>
                        <a:path w="1410" h="1836">
                          <a:moveTo>
                            <a:pt x="0" y="1836"/>
                          </a:moveTo>
                          <a:lnTo>
                            <a:pt x="468" y="1523"/>
                          </a:lnTo>
                          <a:lnTo>
                            <a:pt x="851" y="1174"/>
                          </a:lnTo>
                          <a:lnTo>
                            <a:pt x="1140" y="798"/>
                          </a:lnTo>
                          <a:lnTo>
                            <a:pt x="1327" y="404"/>
                          </a:lnTo>
                          <a:lnTo>
                            <a:pt x="1409" y="0"/>
                          </a:lnTo>
                          <a:lnTo>
                            <a:pt x="1410"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1" name="Freeform 30">
                      <a:extLst>
                        <a:ext uri="{FF2B5EF4-FFF2-40B4-BE49-F238E27FC236}">
                          <a16:creationId xmlns:a16="http://schemas.microsoft.com/office/drawing/2014/main" id="{3BFD881C-BB86-49F8-8D92-FF64C0D6B8CC}"/>
                        </a:ext>
                      </a:extLst>
                    </p:cNvPr>
                    <p:cNvSpPr>
                      <a:spLocks/>
                    </p:cNvSpPr>
                    <p:nvPr/>
                  </p:nvSpPr>
                  <p:spPr bwMode="auto">
                    <a:xfrm>
                      <a:off x="4501" y="3562"/>
                      <a:ext cx="497" cy="111"/>
                    </a:xfrm>
                    <a:custGeom>
                      <a:avLst/>
                      <a:gdLst>
                        <a:gd name="T0" fmla="*/ 3226 w 3226"/>
                        <a:gd name="T1" fmla="*/ 717 h 717"/>
                        <a:gd name="T2" fmla="*/ 2688 w 3226"/>
                        <a:gd name="T3" fmla="*/ 454 h 717"/>
                        <a:gd name="T4" fmla="*/ 2081 w 3226"/>
                        <a:gd name="T5" fmla="*/ 248 h 717"/>
                        <a:gd name="T6" fmla="*/ 1419 w 3226"/>
                        <a:gd name="T7" fmla="*/ 101 h 717"/>
                        <a:gd name="T8" fmla="*/ 719 w 3226"/>
                        <a:gd name="T9" fmla="*/ 17 h 717"/>
                        <a:gd name="T10" fmla="*/ 0 w 3226"/>
                        <a:gd name="T11" fmla="*/ 0 h 717"/>
                        <a:gd name="T12" fmla="*/ 1 w 3226"/>
                        <a:gd name="T13" fmla="*/ 0 h 717"/>
                      </a:gdLst>
                      <a:ahLst/>
                      <a:cxnLst>
                        <a:cxn ang="0">
                          <a:pos x="T0" y="T1"/>
                        </a:cxn>
                        <a:cxn ang="0">
                          <a:pos x="T2" y="T3"/>
                        </a:cxn>
                        <a:cxn ang="0">
                          <a:pos x="T4" y="T5"/>
                        </a:cxn>
                        <a:cxn ang="0">
                          <a:pos x="T6" y="T7"/>
                        </a:cxn>
                        <a:cxn ang="0">
                          <a:pos x="T8" y="T9"/>
                        </a:cxn>
                        <a:cxn ang="0">
                          <a:pos x="T10" y="T11"/>
                        </a:cxn>
                        <a:cxn ang="0">
                          <a:pos x="T12" y="T13"/>
                        </a:cxn>
                      </a:cxnLst>
                      <a:rect l="0" t="0" r="r" b="b"/>
                      <a:pathLst>
                        <a:path w="3226" h="717">
                          <a:moveTo>
                            <a:pt x="3226" y="717"/>
                          </a:moveTo>
                          <a:lnTo>
                            <a:pt x="2688" y="454"/>
                          </a:lnTo>
                          <a:lnTo>
                            <a:pt x="2081" y="248"/>
                          </a:lnTo>
                          <a:lnTo>
                            <a:pt x="1419" y="101"/>
                          </a:lnTo>
                          <a:lnTo>
                            <a:pt x="719" y="17"/>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2" name="Freeform 31">
                      <a:extLst>
                        <a:ext uri="{FF2B5EF4-FFF2-40B4-BE49-F238E27FC236}">
                          <a16:creationId xmlns:a16="http://schemas.microsoft.com/office/drawing/2014/main" id="{B26688D2-D773-4B4B-9136-7F67F66B0554}"/>
                        </a:ext>
                      </a:extLst>
                    </p:cNvPr>
                    <p:cNvSpPr>
                      <a:spLocks/>
                    </p:cNvSpPr>
                    <p:nvPr/>
                  </p:nvSpPr>
                  <p:spPr bwMode="auto">
                    <a:xfrm>
                      <a:off x="3794" y="3688"/>
                      <a:ext cx="215" cy="282"/>
                    </a:xfrm>
                    <a:custGeom>
                      <a:avLst/>
                      <a:gdLst>
                        <a:gd name="T0" fmla="*/ 1408 w 1408"/>
                        <a:gd name="T1" fmla="*/ 0 h 1836"/>
                        <a:gd name="T2" fmla="*/ 940 w 1408"/>
                        <a:gd name="T3" fmla="*/ 313 h 1836"/>
                        <a:gd name="T4" fmla="*/ 557 w 1408"/>
                        <a:gd name="T5" fmla="*/ 663 h 1836"/>
                        <a:gd name="T6" fmla="*/ 268 w 1408"/>
                        <a:gd name="T7" fmla="*/ 1038 h 1836"/>
                        <a:gd name="T8" fmla="*/ 81 w 1408"/>
                        <a:gd name="T9" fmla="*/ 1433 h 1836"/>
                        <a:gd name="T10" fmla="*/ 0 w 1408"/>
                        <a:gd name="T11" fmla="*/ 1836 h 1836"/>
                        <a:gd name="T12" fmla="*/ 1 w 1408"/>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408" h="1836">
                          <a:moveTo>
                            <a:pt x="1408" y="0"/>
                          </a:moveTo>
                          <a:lnTo>
                            <a:pt x="940" y="313"/>
                          </a:lnTo>
                          <a:lnTo>
                            <a:pt x="557" y="663"/>
                          </a:lnTo>
                          <a:lnTo>
                            <a:pt x="268" y="1038"/>
                          </a:lnTo>
                          <a:lnTo>
                            <a:pt x="81" y="1433"/>
                          </a:lnTo>
                          <a:lnTo>
                            <a:pt x="0" y="1836"/>
                          </a:lnTo>
                          <a:lnTo>
                            <a:pt x="1" y="183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3" name="Freeform 32">
                      <a:extLst>
                        <a:ext uri="{FF2B5EF4-FFF2-40B4-BE49-F238E27FC236}">
                          <a16:creationId xmlns:a16="http://schemas.microsoft.com/office/drawing/2014/main" id="{AA079DF6-1947-4E4B-BD32-9BB6401A055D}"/>
                        </a:ext>
                      </a:extLst>
                    </p:cNvPr>
                    <p:cNvSpPr>
                      <a:spLocks/>
                    </p:cNvSpPr>
                    <p:nvPr/>
                  </p:nvSpPr>
                  <p:spPr bwMode="auto">
                    <a:xfrm>
                      <a:off x="4475" y="4241"/>
                      <a:ext cx="488" cy="126"/>
                    </a:xfrm>
                    <a:custGeom>
                      <a:avLst/>
                      <a:gdLst>
                        <a:gd name="T0" fmla="*/ 0 w 3179"/>
                        <a:gd name="T1" fmla="*/ 814 h 814"/>
                        <a:gd name="T2" fmla="*/ 698 w 3179"/>
                        <a:gd name="T3" fmla="*/ 768 h 814"/>
                        <a:gd name="T4" fmla="*/ 1381 w 3179"/>
                        <a:gd name="T5" fmla="*/ 659 h 814"/>
                        <a:gd name="T6" fmla="*/ 2031 w 3179"/>
                        <a:gd name="T7" fmla="*/ 493 h 814"/>
                        <a:gd name="T8" fmla="*/ 2635 w 3179"/>
                        <a:gd name="T9" fmla="*/ 271 h 814"/>
                        <a:gd name="T10" fmla="*/ 3178 w 3179"/>
                        <a:gd name="T11" fmla="*/ 0 h 814"/>
                        <a:gd name="T12" fmla="*/ 3179 w 3179"/>
                        <a:gd name="T13" fmla="*/ 0 h 814"/>
                      </a:gdLst>
                      <a:ahLst/>
                      <a:cxnLst>
                        <a:cxn ang="0">
                          <a:pos x="T0" y="T1"/>
                        </a:cxn>
                        <a:cxn ang="0">
                          <a:pos x="T2" y="T3"/>
                        </a:cxn>
                        <a:cxn ang="0">
                          <a:pos x="T4" y="T5"/>
                        </a:cxn>
                        <a:cxn ang="0">
                          <a:pos x="T6" y="T7"/>
                        </a:cxn>
                        <a:cxn ang="0">
                          <a:pos x="T8" y="T9"/>
                        </a:cxn>
                        <a:cxn ang="0">
                          <a:pos x="T10" y="T11"/>
                        </a:cxn>
                        <a:cxn ang="0">
                          <a:pos x="T12" y="T13"/>
                        </a:cxn>
                      </a:cxnLst>
                      <a:rect l="0" t="0" r="r" b="b"/>
                      <a:pathLst>
                        <a:path w="3179" h="814">
                          <a:moveTo>
                            <a:pt x="0" y="814"/>
                          </a:moveTo>
                          <a:lnTo>
                            <a:pt x="698" y="768"/>
                          </a:lnTo>
                          <a:lnTo>
                            <a:pt x="1381" y="659"/>
                          </a:lnTo>
                          <a:lnTo>
                            <a:pt x="2031" y="493"/>
                          </a:lnTo>
                          <a:lnTo>
                            <a:pt x="2635" y="271"/>
                          </a:lnTo>
                          <a:lnTo>
                            <a:pt x="3178" y="0"/>
                          </a:lnTo>
                          <a:lnTo>
                            <a:pt x="3179"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4" name="Freeform 33">
                      <a:extLst>
                        <a:ext uri="{FF2B5EF4-FFF2-40B4-BE49-F238E27FC236}">
                          <a16:creationId xmlns:a16="http://schemas.microsoft.com/office/drawing/2014/main" id="{8DCF11AB-0928-4E9A-B89B-89C0F68533F9}"/>
                        </a:ext>
                      </a:extLst>
                    </p:cNvPr>
                    <p:cNvSpPr>
                      <a:spLocks/>
                    </p:cNvSpPr>
                    <p:nvPr/>
                  </p:nvSpPr>
                  <p:spPr bwMode="auto">
                    <a:xfrm>
                      <a:off x="4990" y="3673"/>
                      <a:ext cx="189" cy="286"/>
                    </a:xfrm>
                    <a:custGeom>
                      <a:avLst/>
                      <a:gdLst>
                        <a:gd name="T0" fmla="*/ 1240 w 1240"/>
                        <a:gd name="T1" fmla="*/ 1865 h 1865"/>
                        <a:gd name="T2" fmla="*/ 1210 w 1240"/>
                        <a:gd name="T3" fmla="*/ 1449 h 1865"/>
                        <a:gd name="T4" fmla="*/ 1066 w 1240"/>
                        <a:gd name="T5" fmla="*/ 1044 h 1865"/>
                        <a:gd name="T6" fmla="*/ 812 w 1240"/>
                        <a:gd name="T7" fmla="*/ 661 h 1865"/>
                        <a:gd name="T8" fmla="*/ 453 w 1240"/>
                        <a:gd name="T9" fmla="*/ 311 h 1865"/>
                        <a:gd name="T10" fmla="*/ 0 w 1240"/>
                        <a:gd name="T11" fmla="*/ 0 h 1865"/>
                        <a:gd name="T12" fmla="*/ 1 w 1240"/>
                        <a:gd name="T13" fmla="*/ 0 h 1865"/>
                      </a:gdLst>
                      <a:ahLst/>
                      <a:cxnLst>
                        <a:cxn ang="0">
                          <a:pos x="T0" y="T1"/>
                        </a:cxn>
                        <a:cxn ang="0">
                          <a:pos x="T2" y="T3"/>
                        </a:cxn>
                        <a:cxn ang="0">
                          <a:pos x="T4" y="T5"/>
                        </a:cxn>
                        <a:cxn ang="0">
                          <a:pos x="T6" y="T7"/>
                        </a:cxn>
                        <a:cxn ang="0">
                          <a:pos x="T8" y="T9"/>
                        </a:cxn>
                        <a:cxn ang="0">
                          <a:pos x="T10" y="T11"/>
                        </a:cxn>
                        <a:cxn ang="0">
                          <a:pos x="T12" y="T13"/>
                        </a:cxn>
                      </a:cxnLst>
                      <a:rect l="0" t="0" r="r" b="b"/>
                      <a:pathLst>
                        <a:path w="1240" h="1865">
                          <a:moveTo>
                            <a:pt x="1240" y="1865"/>
                          </a:moveTo>
                          <a:lnTo>
                            <a:pt x="1210" y="1449"/>
                          </a:lnTo>
                          <a:lnTo>
                            <a:pt x="1066" y="1044"/>
                          </a:lnTo>
                          <a:lnTo>
                            <a:pt x="812" y="661"/>
                          </a:lnTo>
                          <a:lnTo>
                            <a:pt x="453" y="311"/>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 name="Freeform 34">
                      <a:extLst>
                        <a:ext uri="{FF2B5EF4-FFF2-40B4-BE49-F238E27FC236}">
                          <a16:creationId xmlns:a16="http://schemas.microsoft.com/office/drawing/2014/main" id="{BEDA7BDD-7C0B-46DC-A2C8-BDB11808A7C4}"/>
                        </a:ext>
                      </a:extLst>
                    </p:cNvPr>
                    <p:cNvSpPr>
                      <a:spLocks/>
                    </p:cNvSpPr>
                    <p:nvPr/>
                  </p:nvSpPr>
                  <p:spPr bwMode="auto">
                    <a:xfrm>
                      <a:off x="4005" y="3564"/>
                      <a:ext cx="488" cy="124"/>
                    </a:xfrm>
                    <a:custGeom>
                      <a:avLst/>
                      <a:gdLst>
                        <a:gd name="T0" fmla="*/ 3177 w 3177"/>
                        <a:gd name="T1" fmla="*/ 0 h 814"/>
                        <a:gd name="T2" fmla="*/ 2480 w 3177"/>
                        <a:gd name="T3" fmla="*/ 47 h 814"/>
                        <a:gd name="T4" fmla="*/ 1797 w 3177"/>
                        <a:gd name="T5" fmla="*/ 155 h 814"/>
                        <a:gd name="T6" fmla="*/ 1147 w 3177"/>
                        <a:gd name="T7" fmla="*/ 322 h 814"/>
                        <a:gd name="T8" fmla="*/ 543 w 3177"/>
                        <a:gd name="T9" fmla="*/ 543 h 814"/>
                        <a:gd name="T10" fmla="*/ 0 w 3177"/>
                        <a:gd name="T11" fmla="*/ 814 h 814"/>
                        <a:gd name="T12" fmla="*/ 1 w 3177"/>
                        <a:gd name="T13" fmla="*/ 814 h 814"/>
                      </a:gdLst>
                      <a:ahLst/>
                      <a:cxnLst>
                        <a:cxn ang="0">
                          <a:pos x="T0" y="T1"/>
                        </a:cxn>
                        <a:cxn ang="0">
                          <a:pos x="T2" y="T3"/>
                        </a:cxn>
                        <a:cxn ang="0">
                          <a:pos x="T4" y="T5"/>
                        </a:cxn>
                        <a:cxn ang="0">
                          <a:pos x="T6" y="T7"/>
                        </a:cxn>
                        <a:cxn ang="0">
                          <a:pos x="T8" y="T9"/>
                        </a:cxn>
                        <a:cxn ang="0">
                          <a:pos x="T10" y="T11"/>
                        </a:cxn>
                        <a:cxn ang="0">
                          <a:pos x="T12" y="T13"/>
                        </a:cxn>
                      </a:cxnLst>
                      <a:rect l="0" t="0" r="r" b="b"/>
                      <a:pathLst>
                        <a:path w="3177" h="814">
                          <a:moveTo>
                            <a:pt x="3177" y="0"/>
                          </a:moveTo>
                          <a:lnTo>
                            <a:pt x="2480" y="47"/>
                          </a:lnTo>
                          <a:lnTo>
                            <a:pt x="1797" y="155"/>
                          </a:lnTo>
                          <a:lnTo>
                            <a:pt x="1147" y="322"/>
                          </a:lnTo>
                          <a:lnTo>
                            <a:pt x="543" y="543"/>
                          </a:lnTo>
                          <a:lnTo>
                            <a:pt x="0" y="814"/>
                          </a:lnTo>
                          <a:lnTo>
                            <a:pt x="1" y="81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6" name="Freeform 35">
                      <a:extLst>
                        <a:ext uri="{FF2B5EF4-FFF2-40B4-BE49-F238E27FC236}">
                          <a16:creationId xmlns:a16="http://schemas.microsoft.com/office/drawing/2014/main" id="{C9E776D4-D4D9-4965-96AD-B5D896F0ECD3}"/>
                        </a:ext>
                      </a:extLst>
                    </p:cNvPr>
                    <p:cNvSpPr>
                      <a:spLocks/>
                    </p:cNvSpPr>
                    <p:nvPr/>
                  </p:nvSpPr>
                  <p:spPr bwMode="auto">
                    <a:xfrm>
                      <a:off x="3789" y="3970"/>
                      <a:ext cx="190" cy="287"/>
                    </a:xfrm>
                    <a:custGeom>
                      <a:avLst/>
                      <a:gdLst>
                        <a:gd name="T0" fmla="*/ 0 w 1241"/>
                        <a:gd name="T1" fmla="*/ 0 h 1864"/>
                        <a:gd name="T2" fmla="*/ 30 w 1241"/>
                        <a:gd name="T3" fmla="*/ 416 h 1864"/>
                        <a:gd name="T4" fmla="*/ 173 w 1241"/>
                        <a:gd name="T5" fmla="*/ 820 h 1864"/>
                        <a:gd name="T6" fmla="*/ 428 w 1241"/>
                        <a:gd name="T7" fmla="*/ 1203 h 1864"/>
                        <a:gd name="T8" fmla="*/ 787 w 1241"/>
                        <a:gd name="T9" fmla="*/ 1553 h 1864"/>
                        <a:gd name="T10" fmla="*/ 1240 w 1241"/>
                        <a:gd name="T11" fmla="*/ 1864 h 1864"/>
                        <a:gd name="T12" fmla="*/ 1241 w 1241"/>
                        <a:gd name="T13" fmla="*/ 1864 h 1864"/>
                      </a:gdLst>
                      <a:ahLst/>
                      <a:cxnLst>
                        <a:cxn ang="0">
                          <a:pos x="T0" y="T1"/>
                        </a:cxn>
                        <a:cxn ang="0">
                          <a:pos x="T2" y="T3"/>
                        </a:cxn>
                        <a:cxn ang="0">
                          <a:pos x="T4" y="T5"/>
                        </a:cxn>
                        <a:cxn ang="0">
                          <a:pos x="T6" y="T7"/>
                        </a:cxn>
                        <a:cxn ang="0">
                          <a:pos x="T8" y="T9"/>
                        </a:cxn>
                        <a:cxn ang="0">
                          <a:pos x="T10" y="T11"/>
                        </a:cxn>
                        <a:cxn ang="0">
                          <a:pos x="T12" y="T13"/>
                        </a:cxn>
                      </a:cxnLst>
                      <a:rect l="0" t="0" r="r" b="b"/>
                      <a:pathLst>
                        <a:path w="1241" h="1864">
                          <a:moveTo>
                            <a:pt x="0" y="0"/>
                          </a:moveTo>
                          <a:lnTo>
                            <a:pt x="30" y="416"/>
                          </a:lnTo>
                          <a:lnTo>
                            <a:pt x="173" y="820"/>
                          </a:lnTo>
                          <a:lnTo>
                            <a:pt x="428" y="1203"/>
                          </a:lnTo>
                          <a:lnTo>
                            <a:pt x="787" y="1553"/>
                          </a:lnTo>
                          <a:lnTo>
                            <a:pt x="1240" y="1864"/>
                          </a:lnTo>
                          <a:lnTo>
                            <a:pt x="1241" y="186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7" name="Line 36">
                      <a:extLst>
                        <a:ext uri="{FF2B5EF4-FFF2-40B4-BE49-F238E27FC236}">
                          <a16:creationId xmlns:a16="http://schemas.microsoft.com/office/drawing/2014/main" id="{2F927271-DBC8-4190-A960-2542CC86F6C4}"/>
                        </a:ext>
                      </a:extLst>
                    </p:cNvPr>
                    <p:cNvSpPr>
                      <a:spLocks noChangeShapeType="1"/>
                    </p:cNvSpPr>
                    <p:nvPr/>
                  </p:nvSpPr>
                  <p:spPr bwMode="auto">
                    <a:xfrm>
                      <a:off x="4490" y="1907"/>
                      <a:ext cx="0" cy="2236"/>
                    </a:xfrm>
                    <a:prstGeom prst="line">
                      <a:avLst/>
                    </a:prstGeom>
                    <a:noFill/>
                    <a:ln w="28575">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8" name="Line 37">
                      <a:extLst>
                        <a:ext uri="{FF2B5EF4-FFF2-40B4-BE49-F238E27FC236}">
                          <a16:creationId xmlns:a16="http://schemas.microsoft.com/office/drawing/2014/main" id="{D51D895D-5C5A-4D54-9532-10B5755F27A8}"/>
                        </a:ext>
                      </a:extLst>
                    </p:cNvPr>
                    <p:cNvSpPr>
                      <a:spLocks noChangeShapeType="1"/>
                    </p:cNvSpPr>
                    <p:nvPr/>
                  </p:nvSpPr>
                  <p:spPr bwMode="auto">
                    <a:xfrm>
                      <a:off x="4484" y="2137"/>
                      <a:ext cx="6" cy="181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nvGrpSpPr>
                    <p:cNvPr id="39" name="Group 38">
                      <a:extLst>
                        <a:ext uri="{FF2B5EF4-FFF2-40B4-BE49-F238E27FC236}">
                          <a16:creationId xmlns:a16="http://schemas.microsoft.com/office/drawing/2014/main" id="{F8036FCF-3816-4FA9-B274-7EA41ACBEB50}"/>
                        </a:ext>
                      </a:extLst>
                    </p:cNvPr>
                    <p:cNvGrpSpPr>
                      <a:grpSpLocks/>
                    </p:cNvGrpSpPr>
                    <p:nvPr/>
                  </p:nvGrpSpPr>
                  <p:grpSpPr bwMode="auto">
                    <a:xfrm>
                      <a:off x="3985" y="2131"/>
                      <a:ext cx="499" cy="2124"/>
                      <a:chOff x="2130" y="805"/>
                      <a:chExt cx="741" cy="3154"/>
                    </a:xfrm>
                  </p:grpSpPr>
                  <p:sp>
                    <p:nvSpPr>
                      <p:cNvPr id="54" name="Line 39">
                        <a:extLst>
                          <a:ext uri="{FF2B5EF4-FFF2-40B4-BE49-F238E27FC236}">
                            <a16:creationId xmlns:a16="http://schemas.microsoft.com/office/drawing/2014/main" id="{5FBB6A8C-7722-42C6-8359-95CFA2A7A043}"/>
                          </a:ext>
                        </a:extLst>
                      </p:cNvPr>
                      <p:cNvSpPr>
                        <a:spLocks noChangeShapeType="1"/>
                      </p:cNvSpPr>
                      <p:nvPr/>
                    </p:nvSpPr>
                    <p:spPr bwMode="auto">
                      <a:xfrm flipH="1">
                        <a:off x="2130" y="805"/>
                        <a:ext cx="741" cy="315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55" name="Line 40">
                        <a:extLst>
                          <a:ext uri="{FF2B5EF4-FFF2-40B4-BE49-F238E27FC236}">
                            <a16:creationId xmlns:a16="http://schemas.microsoft.com/office/drawing/2014/main" id="{286E547C-12C6-4F90-B54B-72481B7D72A4}"/>
                          </a:ext>
                        </a:extLst>
                      </p:cNvPr>
                      <p:cNvSpPr>
                        <a:spLocks noChangeShapeType="1"/>
                      </p:cNvSpPr>
                      <p:nvPr/>
                    </p:nvSpPr>
                    <p:spPr bwMode="auto">
                      <a:xfrm flipV="1">
                        <a:off x="2130" y="3538"/>
                        <a:ext cx="741" cy="41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40" name="Group 41">
                      <a:extLst>
                        <a:ext uri="{FF2B5EF4-FFF2-40B4-BE49-F238E27FC236}">
                          <a16:creationId xmlns:a16="http://schemas.microsoft.com/office/drawing/2014/main" id="{EDC917D6-ACA3-4A8C-AA62-815084E5F3D1}"/>
                        </a:ext>
                      </a:extLst>
                    </p:cNvPr>
                    <p:cNvGrpSpPr>
                      <a:grpSpLocks/>
                    </p:cNvGrpSpPr>
                    <p:nvPr/>
                  </p:nvGrpSpPr>
                  <p:grpSpPr bwMode="auto">
                    <a:xfrm>
                      <a:off x="4478" y="2143"/>
                      <a:ext cx="487" cy="2106"/>
                      <a:chOff x="2862" y="823"/>
                      <a:chExt cx="722" cy="3127"/>
                    </a:xfrm>
                  </p:grpSpPr>
                  <p:sp>
                    <p:nvSpPr>
                      <p:cNvPr id="52" name="Line 42">
                        <a:extLst>
                          <a:ext uri="{FF2B5EF4-FFF2-40B4-BE49-F238E27FC236}">
                            <a16:creationId xmlns:a16="http://schemas.microsoft.com/office/drawing/2014/main" id="{627491C6-8DA6-4FDD-B49B-10A2A65F3291}"/>
                          </a:ext>
                        </a:extLst>
                      </p:cNvPr>
                      <p:cNvSpPr>
                        <a:spLocks noChangeShapeType="1"/>
                      </p:cNvSpPr>
                      <p:nvPr/>
                    </p:nvSpPr>
                    <p:spPr bwMode="auto">
                      <a:xfrm>
                        <a:off x="2880" y="823"/>
                        <a:ext cx="704" cy="312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53" name="Line 43">
                        <a:extLst>
                          <a:ext uri="{FF2B5EF4-FFF2-40B4-BE49-F238E27FC236}">
                            <a16:creationId xmlns:a16="http://schemas.microsoft.com/office/drawing/2014/main" id="{BE441761-EC90-4A9A-A467-550EB3E79E37}"/>
                          </a:ext>
                        </a:extLst>
                      </p:cNvPr>
                      <p:cNvSpPr>
                        <a:spLocks noChangeShapeType="1"/>
                      </p:cNvSpPr>
                      <p:nvPr/>
                    </p:nvSpPr>
                    <p:spPr bwMode="auto">
                      <a:xfrm>
                        <a:off x="2862" y="3529"/>
                        <a:ext cx="713" cy="41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41" name="Group 44">
                      <a:extLst>
                        <a:ext uri="{FF2B5EF4-FFF2-40B4-BE49-F238E27FC236}">
                          <a16:creationId xmlns:a16="http://schemas.microsoft.com/office/drawing/2014/main" id="{70890DD5-48E2-470A-A042-FD3BC5476FE9}"/>
                        </a:ext>
                      </a:extLst>
                    </p:cNvPr>
                    <p:cNvGrpSpPr>
                      <a:grpSpLocks/>
                    </p:cNvGrpSpPr>
                    <p:nvPr/>
                  </p:nvGrpSpPr>
                  <p:grpSpPr bwMode="auto">
                    <a:xfrm>
                      <a:off x="4478" y="2137"/>
                      <a:ext cx="501" cy="1824"/>
                      <a:chOff x="2862" y="814"/>
                      <a:chExt cx="744" cy="2708"/>
                    </a:xfrm>
                  </p:grpSpPr>
                  <p:sp>
                    <p:nvSpPr>
                      <p:cNvPr id="50" name="Line 45">
                        <a:extLst>
                          <a:ext uri="{FF2B5EF4-FFF2-40B4-BE49-F238E27FC236}">
                            <a16:creationId xmlns:a16="http://schemas.microsoft.com/office/drawing/2014/main" id="{236E66A9-0A4C-49AE-8866-7EAD165E9020}"/>
                          </a:ext>
                        </a:extLst>
                      </p:cNvPr>
                      <p:cNvSpPr>
                        <a:spLocks noChangeShapeType="1"/>
                      </p:cNvSpPr>
                      <p:nvPr/>
                    </p:nvSpPr>
                    <p:spPr bwMode="auto">
                      <a:xfrm>
                        <a:off x="2862" y="814"/>
                        <a:ext cx="740" cy="226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51" name="Line 46">
                        <a:extLst>
                          <a:ext uri="{FF2B5EF4-FFF2-40B4-BE49-F238E27FC236}">
                            <a16:creationId xmlns:a16="http://schemas.microsoft.com/office/drawing/2014/main" id="{767501B7-B472-4F68-BCED-8C2CA8ECF2B3}"/>
                          </a:ext>
                        </a:extLst>
                      </p:cNvPr>
                      <p:cNvSpPr>
                        <a:spLocks noChangeShapeType="1"/>
                      </p:cNvSpPr>
                      <p:nvPr/>
                    </p:nvSpPr>
                    <p:spPr bwMode="auto">
                      <a:xfrm flipV="1">
                        <a:off x="2868" y="3078"/>
                        <a:ext cx="738" cy="44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42" name="Group 47">
                      <a:extLst>
                        <a:ext uri="{FF2B5EF4-FFF2-40B4-BE49-F238E27FC236}">
                          <a16:creationId xmlns:a16="http://schemas.microsoft.com/office/drawing/2014/main" id="{E7B72A7F-DFE3-43D1-8AD0-121D6383910C}"/>
                        </a:ext>
                      </a:extLst>
                    </p:cNvPr>
                    <p:cNvGrpSpPr>
                      <a:grpSpLocks/>
                    </p:cNvGrpSpPr>
                    <p:nvPr/>
                  </p:nvGrpSpPr>
                  <p:grpSpPr bwMode="auto">
                    <a:xfrm>
                      <a:off x="4484" y="2122"/>
                      <a:ext cx="705" cy="1845"/>
                      <a:chOff x="2871" y="792"/>
                      <a:chExt cx="1046" cy="2739"/>
                    </a:xfrm>
                  </p:grpSpPr>
                  <p:sp>
                    <p:nvSpPr>
                      <p:cNvPr id="48" name="Line 48">
                        <a:extLst>
                          <a:ext uri="{FF2B5EF4-FFF2-40B4-BE49-F238E27FC236}">
                            <a16:creationId xmlns:a16="http://schemas.microsoft.com/office/drawing/2014/main" id="{AF5DDE1D-0828-43B5-A53B-B236FC25C55C}"/>
                          </a:ext>
                        </a:extLst>
                      </p:cNvPr>
                      <p:cNvSpPr>
                        <a:spLocks noChangeShapeType="1"/>
                      </p:cNvSpPr>
                      <p:nvPr/>
                    </p:nvSpPr>
                    <p:spPr bwMode="auto">
                      <a:xfrm>
                        <a:off x="2886" y="792"/>
                        <a:ext cx="1031" cy="2699"/>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49" name="Line 49">
                        <a:extLst>
                          <a:ext uri="{FF2B5EF4-FFF2-40B4-BE49-F238E27FC236}">
                            <a16:creationId xmlns:a16="http://schemas.microsoft.com/office/drawing/2014/main" id="{8EDE7CF4-D95C-434A-8EE8-08A40595221A}"/>
                          </a:ext>
                        </a:extLst>
                      </p:cNvPr>
                      <p:cNvSpPr>
                        <a:spLocks noChangeShapeType="1"/>
                      </p:cNvSpPr>
                      <p:nvPr/>
                    </p:nvSpPr>
                    <p:spPr bwMode="auto">
                      <a:xfrm>
                        <a:off x="2871" y="3531"/>
                        <a:ext cx="1044"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43" name="Group 50">
                      <a:extLst>
                        <a:ext uri="{FF2B5EF4-FFF2-40B4-BE49-F238E27FC236}">
                          <a16:creationId xmlns:a16="http://schemas.microsoft.com/office/drawing/2014/main" id="{EA56DC5D-AFFA-4F3E-B1AF-11A715DBF001}"/>
                        </a:ext>
                      </a:extLst>
                    </p:cNvPr>
                    <p:cNvGrpSpPr>
                      <a:grpSpLocks/>
                    </p:cNvGrpSpPr>
                    <p:nvPr/>
                  </p:nvGrpSpPr>
                  <p:grpSpPr bwMode="auto">
                    <a:xfrm>
                      <a:off x="3787" y="2141"/>
                      <a:ext cx="697" cy="1829"/>
                      <a:chOff x="1836" y="820"/>
                      <a:chExt cx="1035" cy="2716"/>
                    </a:xfrm>
                  </p:grpSpPr>
                  <p:sp>
                    <p:nvSpPr>
                      <p:cNvPr id="46" name="Line 51">
                        <a:extLst>
                          <a:ext uri="{FF2B5EF4-FFF2-40B4-BE49-F238E27FC236}">
                            <a16:creationId xmlns:a16="http://schemas.microsoft.com/office/drawing/2014/main" id="{4ABBE555-964F-412A-A86E-05917432BFFF}"/>
                          </a:ext>
                        </a:extLst>
                      </p:cNvPr>
                      <p:cNvSpPr>
                        <a:spLocks noChangeShapeType="1"/>
                      </p:cNvSpPr>
                      <p:nvPr/>
                    </p:nvSpPr>
                    <p:spPr bwMode="auto">
                      <a:xfrm flipH="1">
                        <a:off x="1836" y="820"/>
                        <a:ext cx="1035" cy="2716"/>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47" name="Line 52">
                        <a:extLst>
                          <a:ext uri="{FF2B5EF4-FFF2-40B4-BE49-F238E27FC236}">
                            <a16:creationId xmlns:a16="http://schemas.microsoft.com/office/drawing/2014/main" id="{70AF5E0B-CB7D-42BA-A9F7-5B8DB9981C47}"/>
                          </a:ext>
                        </a:extLst>
                      </p:cNvPr>
                      <p:cNvSpPr>
                        <a:spLocks noChangeShapeType="1"/>
                      </p:cNvSpPr>
                      <p:nvPr/>
                    </p:nvSpPr>
                    <p:spPr bwMode="auto">
                      <a:xfrm flipH="1">
                        <a:off x="1842" y="3531"/>
                        <a:ext cx="1029"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44" name="Line 53">
                      <a:extLst>
                        <a:ext uri="{FF2B5EF4-FFF2-40B4-BE49-F238E27FC236}">
                          <a16:creationId xmlns:a16="http://schemas.microsoft.com/office/drawing/2014/main" id="{52F2D78A-0E2D-4F13-B203-F49F345AC3C7}"/>
                        </a:ext>
                      </a:extLst>
                    </p:cNvPr>
                    <p:cNvSpPr>
                      <a:spLocks noChangeShapeType="1"/>
                    </p:cNvSpPr>
                    <p:nvPr/>
                  </p:nvSpPr>
                  <p:spPr bwMode="auto">
                    <a:xfrm>
                      <a:off x="4490" y="2125"/>
                      <a:ext cx="698" cy="1834"/>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45" name="Line 54">
                      <a:extLst>
                        <a:ext uri="{FF2B5EF4-FFF2-40B4-BE49-F238E27FC236}">
                          <a16:creationId xmlns:a16="http://schemas.microsoft.com/office/drawing/2014/main" id="{B8A5A087-8183-4A5D-8E8C-F73112062213}"/>
                        </a:ext>
                      </a:extLst>
                    </p:cNvPr>
                    <p:cNvSpPr>
                      <a:spLocks noChangeShapeType="1"/>
                    </p:cNvSpPr>
                    <p:nvPr/>
                  </p:nvSpPr>
                  <p:spPr bwMode="auto">
                    <a:xfrm flipH="1">
                      <a:off x="4501" y="2048"/>
                      <a:ext cx="667" cy="89"/>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grpSp>
          <p:grpSp>
            <p:nvGrpSpPr>
              <p:cNvPr id="15" name="Group 55">
                <a:extLst>
                  <a:ext uri="{FF2B5EF4-FFF2-40B4-BE49-F238E27FC236}">
                    <a16:creationId xmlns:a16="http://schemas.microsoft.com/office/drawing/2014/main" id="{2F18176C-5B01-44EB-8BBD-15EC33505A9B}"/>
                  </a:ext>
                </a:extLst>
              </p:cNvPr>
              <p:cNvGrpSpPr>
                <a:grpSpLocks/>
              </p:cNvGrpSpPr>
              <p:nvPr/>
            </p:nvGrpSpPr>
            <p:grpSpPr bwMode="auto">
              <a:xfrm>
                <a:off x="4044" y="1046"/>
                <a:ext cx="1284" cy="346"/>
                <a:chOff x="4044" y="1046"/>
                <a:chExt cx="1284" cy="346"/>
              </a:xfrm>
            </p:grpSpPr>
            <p:sp>
              <p:nvSpPr>
                <p:cNvPr id="19" name="Text Box 56">
                  <a:extLst>
                    <a:ext uri="{FF2B5EF4-FFF2-40B4-BE49-F238E27FC236}">
                      <a16:creationId xmlns:a16="http://schemas.microsoft.com/office/drawing/2014/main" id="{00BAA421-8A71-432B-85E0-FEDA91131CF9}"/>
                    </a:ext>
                  </a:extLst>
                </p:cNvPr>
                <p:cNvSpPr txBox="1">
                  <a:spLocks noChangeArrowheads="1"/>
                </p:cNvSpPr>
                <p:nvPr/>
              </p:nvSpPr>
              <p:spPr bwMode="auto">
                <a:xfrm>
                  <a:off x="4512" y="1046"/>
                  <a:ext cx="816"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Edges</a:t>
                  </a:r>
                  <a:endParaRPr lang="en-GB" sz="3000" b="1">
                    <a:latin typeface="Times New Roman" pitchFamily="18" charset="0"/>
                  </a:endParaRPr>
                </a:p>
              </p:txBody>
            </p:sp>
            <p:sp>
              <p:nvSpPr>
                <p:cNvPr id="20" name="Line 57">
                  <a:extLst>
                    <a:ext uri="{FF2B5EF4-FFF2-40B4-BE49-F238E27FC236}">
                      <a16:creationId xmlns:a16="http://schemas.microsoft.com/office/drawing/2014/main" id="{AFB22B8C-2F9D-477A-A2A6-70AD40979EF7}"/>
                    </a:ext>
                  </a:extLst>
                </p:cNvPr>
                <p:cNvSpPr>
                  <a:spLocks noChangeShapeType="1"/>
                </p:cNvSpPr>
                <p:nvPr/>
              </p:nvSpPr>
              <p:spPr bwMode="auto">
                <a:xfrm flipV="1">
                  <a:off x="4044" y="1200"/>
                  <a:ext cx="516" cy="144"/>
                </a:xfrm>
                <a:prstGeom prst="line">
                  <a:avLst/>
                </a:prstGeom>
                <a:noFill/>
                <a:ln w="2857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16" name="Group 58">
                <a:extLst>
                  <a:ext uri="{FF2B5EF4-FFF2-40B4-BE49-F238E27FC236}">
                    <a16:creationId xmlns:a16="http://schemas.microsoft.com/office/drawing/2014/main" id="{F1D989EA-A653-4DC4-A342-69CFBCF30B9A}"/>
                  </a:ext>
                </a:extLst>
              </p:cNvPr>
              <p:cNvGrpSpPr>
                <a:grpSpLocks/>
              </p:cNvGrpSpPr>
              <p:nvPr/>
            </p:nvGrpSpPr>
            <p:grpSpPr bwMode="auto">
              <a:xfrm>
                <a:off x="2923" y="2784"/>
                <a:ext cx="1445" cy="869"/>
                <a:chOff x="2923" y="2784"/>
                <a:chExt cx="1445" cy="869"/>
              </a:xfrm>
            </p:grpSpPr>
            <p:sp>
              <p:nvSpPr>
                <p:cNvPr id="17" name="Text Box 59">
                  <a:extLst>
                    <a:ext uri="{FF2B5EF4-FFF2-40B4-BE49-F238E27FC236}">
                      <a16:creationId xmlns:a16="http://schemas.microsoft.com/office/drawing/2014/main" id="{5B963078-DA90-47E5-B862-89C284000B2E}"/>
                    </a:ext>
                  </a:extLst>
                </p:cNvPr>
                <p:cNvSpPr txBox="1">
                  <a:spLocks noChangeArrowheads="1"/>
                </p:cNvSpPr>
                <p:nvPr/>
              </p:nvSpPr>
              <p:spPr bwMode="auto">
                <a:xfrm>
                  <a:off x="2923" y="2784"/>
                  <a:ext cx="1445"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Generators</a:t>
                  </a:r>
                  <a:endParaRPr lang="en-GB" sz="3000" b="1">
                    <a:latin typeface="Times New Roman" pitchFamily="18" charset="0"/>
                  </a:endParaRPr>
                </a:p>
              </p:txBody>
            </p:sp>
            <p:sp>
              <p:nvSpPr>
                <p:cNvPr id="18" name="Line 60">
                  <a:extLst>
                    <a:ext uri="{FF2B5EF4-FFF2-40B4-BE49-F238E27FC236}">
                      <a16:creationId xmlns:a16="http://schemas.microsoft.com/office/drawing/2014/main" id="{B435D5BA-A388-4D8F-8E72-7681620293AE}"/>
                    </a:ext>
                  </a:extLst>
                </p:cNvPr>
                <p:cNvSpPr>
                  <a:spLocks noChangeShapeType="1"/>
                </p:cNvSpPr>
                <p:nvPr/>
              </p:nvSpPr>
              <p:spPr bwMode="auto">
                <a:xfrm rot="14736545" flipV="1">
                  <a:off x="3509" y="3130"/>
                  <a:ext cx="672" cy="374"/>
                </a:xfrm>
                <a:prstGeom prst="line">
                  <a:avLst/>
                </a:prstGeom>
                <a:noFill/>
                <a:ln w="2857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sp>
          <p:nvSpPr>
            <p:cNvPr id="12" name="Text Box 61">
              <a:extLst>
                <a:ext uri="{FF2B5EF4-FFF2-40B4-BE49-F238E27FC236}">
                  <a16:creationId xmlns:a16="http://schemas.microsoft.com/office/drawing/2014/main" id="{514C853F-7FAE-4B9D-AB79-DC6AF580B0CE}"/>
                </a:ext>
              </a:extLst>
            </p:cNvPr>
            <p:cNvSpPr txBox="1">
              <a:spLocks noChangeArrowheads="1"/>
            </p:cNvSpPr>
            <p:nvPr/>
          </p:nvSpPr>
          <p:spPr bwMode="auto">
            <a:xfrm>
              <a:off x="3072" y="3763"/>
              <a:ext cx="996"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u="sng">
                  <a:solidFill>
                    <a:srgbClr val="0066CC"/>
                  </a:solidFill>
                  <a:latin typeface="Times New Roman" pitchFamily="18" charset="0"/>
                </a:rPr>
                <a:t>CONE</a:t>
              </a:r>
              <a:endParaRPr lang="en-GB" sz="3200" b="1" u="sng">
                <a:solidFill>
                  <a:srgbClr val="0066CC"/>
                </a:solidFill>
                <a:latin typeface="Times New Roman" pitchFamily="18" charset="0"/>
              </a:endParaRPr>
            </a:p>
          </p:txBody>
        </p:sp>
        <p:sp>
          <p:nvSpPr>
            <p:cNvPr id="13" name="Text Box 62">
              <a:extLst>
                <a:ext uri="{FF2B5EF4-FFF2-40B4-BE49-F238E27FC236}">
                  <a16:creationId xmlns:a16="http://schemas.microsoft.com/office/drawing/2014/main" id="{B138E78B-2E3D-40B3-BAFA-8E97DAF1019F}"/>
                </a:ext>
              </a:extLst>
            </p:cNvPr>
            <p:cNvSpPr txBox="1">
              <a:spLocks noChangeArrowheads="1"/>
            </p:cNvSpPr>
            <p:nvPr/>
          </p:nvSpPr>
          <p:spPr bwMode="auto">
            <a:xfrm>
              <a:off x="4426" y="1603"/>
              <a:ext cx="143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u="sng">
                  <a:solidFill>
                    <a:srgbClr val="0066CC"/>
                  </a:solidFill>
                  <a:latin typeface="Times New Roman" pitchFamily="18" charset="0"/>
                </a:rPr>
                <a:t>PYRAMID</a:t>
              </a:r>
              <a:endParaRPr lang="en-GB" sz="3200" b="1" u="sng">
                <a:solidFill>
                  <a:srgbClr val="0066CC"/>
                </a:solidFill>
                <a:latin typeface="Times New Roman" pitchFamily="18" charset="0"/>
              </a:endParaRPr>
            </a:p>
          </p:txBody>
        </p:sp>
      </p:grpSp>
    </p:spTree>
    <p:extLst>
      <p:ext uri="{BB962C8B-B14F-4D97-AF65-F5344CB8AC3E}">
        <p14:creationId xmlns:p14="http://schemas.microsoft.com/office/powerpoint/2010/main" val="2648882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lide(from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slide(from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utoUpdateAnimBg="0"/>
      <p:bldP spid="9" grpId="0"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r>
              <a:rPr lang="en-US" sz="3200" b="1">
                <a:solidFill>
                  <a:schemeClr val="bg1"/>
                </a:solidFill>
              </a:rPr>
              <a:t>Important Terms Used in Projections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grpSp>
        <p:nvGrpSpPr>
          <p:cNvPr id="6" name="Group 2">
            <a:extLst>
              <a:ext uri="{FF2B5EF4-FFF2-40B4-BE49-F238E27FC236}">
                <a16:creationId xmlns:a16="http://schemas.microsoft.com/office/drawing/2014/main" id="{268E1975-F98F-4F4E-9D30-DA2F42F7F2ED}"/>
              </a:ext>
            </a:extLst>
          </p:cNvPr>
          <p:cNvGrpSpPr>
            <a:grpSpLocks/>
          </p:cNvGrpSpPr>
          <p:nvPr/>
        </p:nvGrpSpPr>
        <p:grpSpPr bwMode="auto">
          <a:xfrm>
            <a:off x="7916400" y="2290762"/>
            <a:ext cx="1984375" cy="3590925"/>
            <a:chOff x="4128" y="2203"/>
            <a:chExt cx="720" cy="1301"/>
          </a:xfrm>
        </p:grpSpPr>
        <p:sp>
          <p:nvSpPr>
            <p:cNvPr id="8" name="Freeform 3">
              <a:extLst>
                <a:ext uri="{FF2B5EF4-FFF2-40B4-BE49-F238E27FC236}">
                  <a16:creationId xmlns:a16="http://schemas.microsoft.com/office/drawing/2014/main" id="{E8639E7D-CA58-4C5E-BB8F-548D1605CFCB}"/>
                </a:ext>
              </a:extLst>
            </p:cNvPr>
            <p:cNvSpPr>
              <a:spLocks/>
            </p:cNvSpPr>
            <p:nvPr/>
          </p:nvSpPr>
          <p:spPr bwMode="auto">
            <a:xfrm>
              <a:off x="4153" y="3271"/>
              <a:ext cx="40" cy="24"/>
            </a:xfrm>
            <a:custGeom>
              <a:avLst/>
              <a:gdLst>
                <a:gd name="T0" fmla="*/ 555 w 641"/>
                <a:gd name="T1" fmla="*/ 49 h 371"/>
                <a:gd name="T2" fmla="*/ 406 w 641"/>
                <a:gd name="T3" fmla="*/ 0 h 371"/>
                <a:gd name="T4" fmla="*/ 234 w 641"/>
                <a:gd name="T5" fmla="*/ 0 h 371"/>
                <a:gd name="T6" fmla="*/ 85 w 641"/>
                <a:gd name="T7" fmla="*/ 49 h 371"/>
                <a:gd name="T8" fmla="*/ 0 w 641"/>
                <a:gd name="T9" fmla="*/ 136 h 371"/>
                <a:gd name="T10" fmla="*/ 0 w 641"/>
                <a:gd name="T11" fmla="*/ 234 h 371"/>
                <a:gd name="T12" fmla="*/ 85 w 641"/>
                <a:gd name="T13" fmla="*/ 321 h 371"/>
                <a:gd name="T14" fmla="*/ 234 w 641"/>
                <a:gd name="T15" fmla="*/ 371 h 371"/>
                <a:gd name="T16" fmla="*/ 406 w 641"/>
                <a:gd name="T17" fmla="*/ 371 h 371"/>
                <a:gd name="T18" fmla="*/ 555 w 641"/>
                <a:gd name="T19" fmla="*/ 321 h 371"/>
                <a:gd name="T20" fmla="*/ 641 w 641"/>
                <a:gd name="T21" fmla="*/ 234 h 371"/>
                <a:gd name="T22" fmla="*/ 641 w 641"/>
                <a:gd name="T23" fmla="*/ 136 h 371"/>
                <a:gd name="T24" fmla="*/ 555 w 641"/>
                <a:gd name="T25" fmla="*/ 49 h 371"/>
                <a:gd name="T26" fmla="*/ 556 w 641"/>
                <a:gd name="T27" fmla="*/ 4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1" h="371">
                  <a:moveTo>
                    <a:pt x="555" y="49"/>
                  </a:moveTo>
                  <a:lnTo>
                    <a:pt x="406" y="0"/>
                  </a:lnTo>
                  <a:lnTo>
                    <a:pt x="234" y="0"/>
                  </a:lnTo>
                  <a:lnTo>
                    <a:pt x="85" y="49"/>
                  </a:lnTo>
                  <a:lnTo>
                    <a:pt x="0" y="136"/>
                  </a:lnTo>
                  <a:lnTo>
                    <a:pt x="0" y="234"/>
                  </a:lnTo>
                  <a:lnTo>
                    <a:pt x="85" y="321"/>
                  </a:lnTo>
                  <a:lnTo>
                    <a:pt x="234" y="371"/>
                  </a:lnTo>
                  <a:lnTo>
                    <a:pt x="406" y="371"/>
                  </a:lnTo>
                  <a:lnTo>
                    <a:pt x="555" y="321"/>
                  </a:lnTo>
                  <a:lnTo>
                    <a:pt x="641" y="234"/>
                  </a:lnTo>
                  <a:lnTo>
                    <a:pt x="641" y="136"/>
                  </a:lnTo>
                  <a:lnTo>
                    <a:pt x="555" y="49"/>
                  </a:lnTo>
                  <a:lnTo>
                    <a:pt x="556" y="49"/>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9" name="Freeform 4">
              <a:extLst>
                <a:ext uri="{FF2B5EF4-FFF2-40B4-BE49-F238E27FC236}">
                  <a16:creationId xmlns:a16="http://schemas.microsoft.com/office/drawing/2014/main" id="{D9CB6088-5C7B-42B9-A18A-E523CD10322E}"/>
                </a:ext>
              </a:extLst>
            </p:cNvPr>
            <p:cNvSpPr>
              <a:spLocks/>
            </p:cNvSpPr>
            <p:nvPr/>
          </p:nvSpPr>
          <p:spPr bwMode="auto">
            <a:xfrm>
              <a:off x="4136" y="3097"/>
              <a:ext cx="704" cy="407"/>
            </a:xfrm>
            <a:custGeom>
              <a:avLst/>
              <a:gdLst>
                <a:gd name="T0" fmla="*/ 2043 w 7623"/>
                <a:gd name="T1" fmla="*/ 4403 h 4403"/>
                <a:gd name="T2" fmla="*/ 7623 w 7623"/>
                <a:gd name="T3" fmla="*/ 1179 h 4403"/>
                <a:gd name="T4" fmla="*/ 0 w 7623"/>
                <a:gd name="T5" fmla="*/ 0 h 4403"/>
                <a:gd name="T6" fmla="*/ 2043 w 7623"/>
                <a:gd name="T7" fmla="*/ 4403 h 4403"/>
                <a:gd name="T8" fmla="*/ 2044 w 7623"/>
                <a:gd name="T9" fmla="*/ 4403 h 4403"/>
              </a:gdLst>
              <a:ahLst/>
              <a:cxnLst>
                <a:cxn ang="0">
                  <a:pos x="T0" y="T1"/>
                </a:cxn>
                <a:cxn ang="0">
                  <a:pos x="T2" y="T3"/>
                </a:cxn>
                <a:cxn ang="0">
                  <a:pos x="T4" y="T5"/>
                </a:cxn>
                <a:cxn ang="0">
                  <a:pos x="T6" y="T7"/>
                </a:cxn>
                <a:cxn ang="0">
                  <a:pos x="T8" y="T9"/>
                </a:cxn>
              </a:cxnLst>
              <a:rect l="0" t="0" r="r" b="b"/>
              <a:pathLst>
                <a:path w="7623" h="4403">
                  <a:moveTo>
                    <a:pt x="2043" y="4403"/>
                  </a:moveTo>
                  <a:lnTo>
                    <a:pt x="7623" y="1179"/>
                  </a:lnTo>
                  <a:lnTo>
                    <a:pt x="0" y="0"/>
                  </a:lnTo>
                  <a:lnTo>
                    <a:pt x="2043" y="4403"/>
                  </a:lnTo>
                  <a:lnTo>
                    <a:pt x="2044" y="4403"/>
                  </a:lnTo>
                </a:path>
              </a:pathLst>
            </a:custGeom>
            <a:solidFill>
              <a:srgbClr val="FF9966"/>
            </a:solidFill>
            <a:ln w="38100" cmpd="sng">
              <a:solidFill>
                <a:schemeClr val="tx1"/>
              </a:solidFill>
              <a:prstDash val="solid"/>
              <a:round/>
              <a:headEnd/>
              <a:tailEnd/>
            </a:ln>
          </p:spPr>
          <p:txBody>
            <a:bodyPr/>
            <a:lstStyle/>
            <a:p>
              <a:endParaRPr lang="en-IN"/>
            </a:p>
          </p:txBody>
        </p:sp>
        <p:sp>
          <p:nvSpPr>
            <p:cNvPr id="10" name="Freeform 5">
              <a:extLst>
                <a:ext uri="{FF2B5EF4-FFF2-40B4-BE49-F238E27FC236}">
                  <a16:creationId xmlns:a16="http://schemas.microsoft.com/office/drawing/2014/main" id="{76FA1052-6863-4E47-9A8B-B013FA58A6D9}"/>
                </a:ext>
              </a:extLst>
            </p:cNvPr>
            <p:cNvSpPr>
              <a:spLocks/>
            </p:cNvSpPr>
            <p:nvPr/>
          </p:nvSpPr>
          <p:spPr bwMode="auto">
            <a:xfrm>
              <a:off x="4411" y="3256"/>
              <a:ext cx="46" cy="26"/>
            </a:xfrm>
            <a:custGeom>
              <a:avLst/>
              <a:gdLst>
                <a:gd name="T0" fmla="*/ 429 w 495"/>
                <a:gd name="T1" fmla="*/ 37 h 285"/>
                <a:gd name="T2" fmla="*/ 313 w 495"/>
                <a:gd name="T3" fmla="*/ 0 h 285"/>
                <a:gd name="T4" fmla="*/ 181 w 495"/>
                <a:gd name="T5" fmla="*/ 0 h 285"/>
                <a:gd name="T6" fmla="*/ 66 w 495"/>
                <a:gd name="T7" fmla="*/ 37 h 285"/>
                <a:gd name="T8" fmla="*/ 0 w 495"/>
                <a:gd name="T9" fmla="*/ 105 h 285"/>
                <a:gd name="T10" fmla="*/ 0 w 495"/>
                <a:gd name="T11" fmla="*/ 180 h 285"/>
                <a:gd name="T12" fmla="*/ 66 w 495"/>
                <a:gd name="T13" fmla="*/ 247 h 285"/>
                <a:gd name="T14" fmla="*/ 181 w 495"/>
                <a:gd name="T15" fmla="*/ 285 h 285"/>
                <a:gd name="T16" fmla="*/ 313 w 495"/>
                <a:gd name="T17" fmla="*/ 285 h 285"/>
                <a:gd name="T18" fmla="*/ 429 w 495"/>
                <a:gd name="T19" fmla="*/ 247 h 285"/>
                <a:gd name="T20" fmla="*/ 495 w 495"/>
                <a:gd name="T21" fmla="*/ 180 h 285"/>
                <a:gd name="T22" fmla="*/ 495 w 495"/>
                <a:gd name="T23" fmla="*/ 105 h 285"/>
                <a:gd name="T24" fmla="*/ 429 w 495"/>
                <a:gd name="T25" fmla="*/ 37 h 285"/>
                <a:gd name="T26" fmla="*/ 430 w 495"/>
                <a:gd name="T27" fmla="*/ 3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5">
                  <a:moveTo>
                    <a:pt x="429" y="37"/>
                  </a:moveTo>
                  <a:lnTo>
                    <a:pt x="313" y="0"/>
                  </a:lnTo>
                  <a:lnTo>
                    <a:pt x="181" y="0"/>
                  </a:lnTo>
                  <a:lnTo>
                    <a:pt x="66" y="37"/>
                  </a:lnTo>
                  <a:lnTo>
                    <a:pt x="0" y="105"/>
                  </a:lnTo>
                  <a:lnTo>
                    <a:pt x="0" y="180"/>
                  </a:lnTo>
                  <a:lnTo>
                    <a:pt x="66" y="247"/>
                  </a:lnTo>
                  <a:lnTo>
                    <a:pt x="181" y="285"/>
                  </a:lnTo>
                  <a:lnTo>
                    <a:pt x="313" y="285"/>
                  </a:lnTo>
                  <a:lnTo>
                    <a:pt x="429" y="247"/>
                  </a:lnTo>
                  <a:lnTo>
                    <a:pt x="495" y="180"/>
                  </a:lnTo>
                  <a:lnTo>
                    <a:pt x="495" y="105"/>
                  </a:lnTo>
                  <a:lnTo>
                    <a:pt x="429" y="37"/>
                  </a:lnTo>
                  <a:lnTo>
                    <a:pt x="430" y="37"/>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1" name="Freeform 6">
              <a:extLst>
                <a:ext uri="{FF2B5EF4-FFF2-40B4-BE49-F238E27FC236}">
                  <a16:creationId xmlns:a16="http://schemas.microsoft.com/office/drawing/2014/main" id="{D9582AE1-EACF-456A-8FCD-9FA9B4BC75DE}"/>
                </a:ext>
              </a:extLst>
            </p:cNvPr>
            <p:cNvSpPr>
              <a:spLocks/>
            </p:cNvSpPr>
            <p:nvPr/>
          </p:nvSpPr>
          <p:spPr bwMode="auto">
            <a:xfrm>
              <a:off x="4325" y="2312"/>
              <a:ext cx="515" cy="1192"/>
            </a:xfrm>
            <a:custGeom>
              <a:avLst/>
              <a:gdLst>
                <a:gd name="T0" fmla="*/ 0 w 5580"/>
                <a:gd name="T1" fmla="*/ 12895 h 12895"/>
                <a:gd name="T2" fmla="*/ 0 w 5580"/>
                <a:gd name="T3" fmla="*/ 3224 h 12895"/>
                <a:gd name="T4" fmla="*/ 5580 w 5580"/>
                <a:gd name="T5" fmla="*/ 0 h 12895"/>
                <a:gd name="T6" fmla="*/ 5580 w 5580"/>
                <a:gd name="T7" fmla="*/ 9671 h 12895"/>
                <a:gd name="T8" fmla="*/ 0 w 5580"/>
                <a:gd name="T9" fmla="*/ 12895 h 12895"/>
                <a:gd name="T10" fmla="*/ 1 w 5580"/>
                <a:gd name="T11" fmla="*/ 12895 h 12895"/>
              </a:gdLst>
              <a:ahLst/>
              <a:cxnLst>
                <a:cxn ang="0">
                  <a:pos x="T0" y="T1"/>
                </a:cxn>
                <a:cxn ang="0">
                  <a:pos x="T2" y="T3"/>
                </a:cxn>
                <a:cxn ang="0">
                  <a:pos x="T4" y="T5"/>
                </a:cxn>
                <a:cxn ang="0">
                  <a:pos x="T6" y="T7"/>
                </a:cxn>
                <a:cxn ang="0">
                  <a:pos x="T8" y="T9"/>
                </a:cxn>
                <a:cxn ang="0">
                  <a:pos x="T10" y="T11"/>
                </a:cxn>
              </a:cxnLst>
              <a:rect l="0" t="0" r="r" b="b"/>
              <a:pathLst>
                <a:path w="5580" h="12895">
                  <a:moveTo>
                    <a:pt x="0" y="12895"/>
                  </a:moveTo>
                  <a:lnTo>
                    <a:pt x="0" y="3224"/>
                  </a:lnTo>
                  <a:lnTo>
                    <a:pt x="5580" y="0"/>
                  </a:lnTo>
                  <a:lnTo>
                    <a:pt x="5580" y="9671"/>
                  </a:lnTo>
                  <a:lnTo>
                    <a:pt x="0" y="12895"/>
                  </a:lnTo>
                  <a:lnTo>
                    <a:pt x="1" y="12895"/>
                  </a:lnTo>
                </a:path>
              </a:pathLst>
            </a:custGeom>
            <a:solidFill>
              <a:srgbClr val="FF9966"/>
            </a:solidFill>
            <a:ln w="38100" cmpd="sng">
              <a:solidFill>
                <a:schemeClr val="tx1"/>
              </a:solidFill>
              <a:prstDash val="solid"/>
              <a:round/>
              <a:headEnd/>
              <a:tailEnd/>
            </a:ln>
          </p:spPr>
          <p:txBody>
            <a:bodyPr/>
            <a:lstStyle/>
            <a:p>
              <a:endParaRPr lang="en-IN"/>
            </a:p>
          </p:txBody>
        </p:sp>
        <p:sp>
          <p:nvSpPr>
            <p:cNvPr id="12" name="Freeform 7">
              <a:extLst>
                <a:ext uri="{FF2B5EF4-FFF2-40B4-BE49-F238E27FC236}">
                  <a16:creationId xmlns:a16="http://schemas.microsoft.com/office/drawing/2014/main" id="{15980EE9-3AF3-4561-AE8B-DB12B476098E}"/>
                </a:ext>
              </a:extLst>
            </p:cNvPr>
            <p:cNvSpPr>
              <a:spLocks/>
            </p:cNvSpPr>
            <p:nvPr/>
          </p:nvSpPr>
          <p:spPr bwMode="auto">
            <a:xfrm>
              <a:off x="4136" y="2203"/>
              <a:ext cx="189" cy="1301"/>
            </a:xfrm>
            <a:custGeom>
              <a:avLst/>
              <a:gdLst>
                <a:gd name="T0" fmla="*/ 0 w 2043"/>
                <a:gd name="T1" fmla="*/ 9673 h 14076"/>
                <a:gd name="T2" fmla="*/ 0 w 2043"/>
                <a:gd name="T3" fmla="*/ 0 h 14076"/>
                <a:gd name="T4" fmla="*/ 2043 w 2043"/>
                <a:gd name="T5" fmla="*/ 4405 h 14076"/>
                <a:gd name="T6" fmla="*/ 2043 w 2043"/>
                <a:gd name="T7" fmla="*/ 14076 h 14076"/>
                <a:gd name="T8" fmla="*/ 0 w 2043"/>
                <a:gd name="T9" fmla="*/ 9673 h 14076"/>
                <a:gd name="T10" fmla="*/ 2 w 2043"/>
                <a:gd name="T11" fmla="*/ 9673 h 14076"/>
              </a:gdLst>
              <a:ahLst/>
              <a:cxnLst>
                <a:cxn ang="0">
                  <a:pos x="T0" y="T1"/>
                </a:cxn>
                <a:cxn ang="0">
                  <a:pos x="T2" y="T3"/>
                </a:cxn>
                <a:cxn ang="0">
                  <a:pos x="T4" y="T5"/>
                </a:cxn>
                <a:cxn ang="0">
                  <a:pos x="T6" y="T7"/>
                </a:cxn>
                <a:cxn ang="0">
                  <a:pos x="T8" y="T9"/>
                </a:cxn>
                <a:cxn ang="0">
                  <a:pos x="T10" y="T11"/>
                </a:cxn>
              </a:cxnLst>
              <a:rect l="0" t="0" r="r" b="b"/>
              <a:pathLst>
                <a:path w="2043" h="14076">
                  <a:moveTo>
                    <a:pt x="0" y="9673"/>
                  </a:moveTo>
                  <a:lnTo>
                    <a:pt x="0" y="0"/>
                  </a:lnTo>
                  <a:lnTo>
                    <a:pt x="2043" y="4405"/>
                  </a:lnTo>
                  <a:lnTo>
                    <a:pt x="2043" y="14076"/>
                  </a:lnTo>
                  <a:lnTo>
                    <a:pt x="0" y="9673"/>
                  </a:lnTo>
                  <a:lnTo>
                    <a:pt x="2" y="9673"/>
                  </a:lnTo>
                </a:path>
              </a:pathLst>
            </a:custGeom>
            <a:solidFill>
              <a:srgbClr val="FF9966"/>
            </a:solidFill>
            <a:ln w="38100" cmpd="sng">
              <a:solidFill>
                <a:schemeClr val="tx1"/>
              </a:solidFill>
              <a:prstDash val="solid"/>
              <a:round/>
              <a:headEnd/>
              <a:tailEnd/>
            </a:ln>
          </p:spPr>
          <p:txBody>
            <a:bodyPr/>
            <a:lstStyle/>
            <a:p>
              <a:endParaRPr lang="en-IN"/>
            </a:p>
          </p:txBody>
        </p:sp>
        <p:sp>
          <p:nvSpPr>
            <p:cNvPr id="13" name="Freeform 8">
              <a:extLst>
                <a:ext uri="{FF2B5EF4-FFF2-40B4-BE49-F238E27FC236}">
                  <a16:creationId xmlns:a16="http://schemas.microsoft.com/office/drawing/2014/main" id="{93F76623-600E-4E81-A6BA-D4007D9CC547}"/>
                </a:ext>
              </a:extLst>
            </p:cNvPr>
            <p:cNvSpPr>
              <a:spLocks/>
            </p:cNvSpPr>
            <p:nvPr/>
          </p:nvSpPr>
          <p:spPr bwMode="auto">
            <a:xfrm>
              <a:off x="4136" y="2203"/>
              <a:ext cx="704" cy="407"/>
            </a:xfrm>
            <a:custGeom>
              <a:avLst/>
              <a:gdLst>
                <a:gd name="T0" fmla="*/ 2043 w 7623"/>
                <a:gd name="T1" fmla="*/ 4405 h 4405"/>
                <a:gd name="T2" fmla="*/ 7623 w 7623"/>
                <a:gd name="T3" fmla="*/ 1181 h 4405"/>
                <a:gd name="T4" fmla="*/ 0 w 7623"/>
                <a:gd name="T5" fmla="*/ 0 h 4405"/>
                <a:gd name="T6" fmla="*/ 2043 w 7623"/>
                <a:gd name="T7" fmla="*/ 4405 h 4405"/>
                <a:gd name="T8" fmla="*/ 2044 w 7623"/>
                <a:gd name="T9" fmla="*/ 4405 h 4405"/>
              </a:gdLst>
              <a:ahLst/>
              <a:cxnLst>
                <a:cxn ang="0">
                  <a:pos x="T0" y="T1"/>
                </a:cxn>
                <a:cxn ang="0">
                  <a:pos x="T2" y="T3"/>
                </a:cxn>
                <a:cxn ang="0">
                  <a:pos x="T4" y="T5"/>
                </a:cxn>
                <a:cxn ang="0">
                  <a:pos x="T6" y="T7"/>
                </a:cxn>
                <a:cxn ang="0">
                  <a:pos x="T8" y="T9"/>
                </a:cxn>
              </a:cxnLst>
              <a:rect l="0" t="0" r="r" b="b"/>
              <a:pathLst>
                <a:path w="7623" h="4405">
                  <a:moveTo>
                    <a:pt x="2043" y="4405"/>
                  </a:moveTo>
                  <a:lnTo>
                    <a:pt x="7623" y="1181"/>
                  </a:lnTo>
                  <a:lnTo>
                    <a:pt x="0" y="0"/>
                  </a:lnTo>
                  <a:lnTo>
                    <a:pt x="2043" y="4405"/>
                  </a:lnTo>
                  <a:lnTo>
                    <a:pt x="2044" y="4405"/>
                  </a:lnTo>
                </a:path>
              </a:pathLst>
            </a:custGeom>
            <a:solidFill>
              <a:srgbClr val="FF9966"/>
            </a:solidFill>
            <a:ln w="38100" cmpd="sng">
              <a:solidFill>
                <a:schemeClr val="tx1"/>
              </a:solidFill>
              <a:prstDash val="solid"/>
              <a:round/>
              <a:headEnd/>
              <a:tailEnd/>
            </a:ln>
          </p:spPr>
          <p:txBody>
            <a:bodyPr/>
            <a:lstStyle/>
            <a:p>
              <a:endParaRPr lang="en-IN"/>
            </a:p>
          </p:txBody>
        </p:sp>
        <p:sp>
          <p:nvSpPr>
            <p:cNvPr id="14" name="Freeform 9">
              <a:extLst>
                <a:ext uri="{FF2B5EF4-FFF2-40B4-BE49-F238E27FC236}">
                  <a16:creationId xmlns:a16="http://schemas.microsoft.com/office/drawing/2014/main" id="{DFE8E8EF-9AB7-4F73-B574-34BB999887E7}"/>
                </a:ext>
              </a:extLst>
            </p:cNvPr>
            <p:cNvSpPr>
              <a:spLocks/>
            </p:cNvSpPr>
            <p:nvPr/>
          </p:nvSpPr>
          <p:spPr bwMode="auto">
            <a:xfrm>
              <a:off x="4411" y="2362"/>
              <a:ext cx="46" cy="27"/>
            </a:xfrm>
            <a:custGeom>
              <a:avLst/>
              <a:gdLst>
                <a:gd name="T0" fmla="*/ 429 w 495"/>
                <a:gd name="T1" fmla="*/ 38 h 286"/>
                <a:gd name="T2" fmla="*/ 313 w 495"/>
                <a:gd name="T3" fmla="*/ 0 h 286"/>
                <a:gd name="T4" fmla="*/ 181 w 495"/>
                <a:gd name="T5" fmla="*/ 0 h 286"/>
                <a:gd name="T6" fmla="*/ 66 w 495"/>
                <a:gd name="T7" fmla="*/ 38 h 286"/>
                <a:gd name="T8" fmla="*/ 0 w 495"/>
                <a:gd name="T9" fmla="*/ 104 h 286"/>
                <a:gd name="T10" fmla="*/ 0 w 495"/>
                <a:gd name="T11" fmla="*/ 181 h 286"/>
                <a:gd name="T12" fmla="*/ 66 w 495"/>
                <a:gd name="T13" fmla="*/ 248 h 286"/>
                <a:gd name="T14" fmla="*/ 181 w 495"/>
                <a:gd name="T15" fmla="*/ 286 h 286"/>
                <a:gd name="T16" fmla="*/ 313 w 495"/>
                <a:gd name="T17" fmla="*/ 286 h 286"/>
                <a:gd name="T18" fmla="*/ 429 w 495"/>
                <a:gd name="T19" fmla="*/ 248 h 286"/>
                <a:gd name="T20" fmla="*/ 495 w 495"/>
                <a:gd name="T21" fmla="*/ 181 h 286"/>
                <a:gd name="T22" fmla="*/ 495 w 495"/>
                <a:gd name="T23" fmla="*/ 104 h 286"/>
                <a:gd name="T24" fmla="*/ 429 w 495"/>
                <a:gd name="T25" fmla="*/ 38 h 286"/>
                <a:gd name="T26" fmla="*/ 430 w 495"/>
                <a:gd name="T27" fmla="*/ 3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6">
                  <a:moveTo>
                    <a:pt x="429" y="38"/>
                  </a:moveTo>
                  <a:lnTo>
                    <a:pt x="313" y="0"/>
                  </a:lnTo>
                  <a:lnTo>
                    <a:pt x="181" y="0"/>
                  </a:lnTo>
                  <a:lnTo>
                    <a:pt x="66" y="38"/>
                  </a:lnTo>
                  <a:lnTo>
                    <a:pt x="0" y="104"/>
                  </a:lnTo>
                  <a:lnTo>
                    <a:pt x="0" y="181"/>
                  </a:lnTo>
                  <a:lnTo>
                    <a:pt x="66" y="248"/>
                  </a:lnTo>
                  <a:lnTo>
                    <a:pt x="181" y="286"/>
                  </a:lnTo>
                  <a:lnTo>
                    <a:pt x="313" y="286"/>
                  </a:lnTo>
                  <a:lnTo>
                    <a:pt x="429" y="248"/>
                  </a:lnTo>
                  <a:lnTo>
                    <a:pt x="495" y="181"/>
                  </a:lnTo>
                  <a:lnTo>
                    <a:pt x="495" y="104"/>
                  </a:lnTo>
                  <a:lnTo>
                    <a:pt x="429" y="38"/>
                  </a:lnTo>
                  <a:lnTo>
                    <a:pt x="430" y="38"/>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5" name="Freeform 10">
              <a:extLst>
                <a:ext uri="{FF2B5EF4-FFF2-40B4-BE49-F238E27FC236}">
                  <a16:creationId xmlns:a16="http://schemas.microsoft.com/office/drawing/2014/main" id="{F41476A4-2D57-41F6-95F9-A6A0FBCBF061}"/>
                </a:ext>
              </a:extLst>
            </p:cNvPr>
            <p:cNvSpPr>
              <a:spLocks/>
            </p:cNvSpPr>
            <p:nvPr/>
          </p:nvSpPr>
          <p:spPr bwMode="auto">
            <a:xfrm>
              <a:off x="4434" y="2375"/>
              <a:ext cx="0" cy="894"/>
            </a:xfrm>
            <a:custGeom>
              <a:avLst/>
              <a:gdLst>
                <a:gd name="T0" fmla="*/ 0 w 1"/>
                <a:gd name="T1" fmla="*/ 0 h 9671"/>
                <a:gd name="T2" fmla="*/ 0 w 1"/>
                <a:gd name="T3" fmla="*/ 9671 h 9671"/>
                <a:gd name="T4" fmla="*/ 1 w 1"/>
                <a:gd name="T5" fmla="*/ 9671 h 9671"/>
              </a:gdLst>
              <a:ahLst/>
              <a:cxnLst>
                <a:cxn ang="0">
                  <a:pos x="T0" y="T1"/>
                </a:cxn>
                <a:cxn ang="0">
                  <a:pos x="T2" y="T3"/>
                </a:cxn>
                <a:cxn ang="0">
                  <a:pos x="T4" y="T5"/>
                </a:cxn>
              </a:cxnLst>
              <a:rect l="0" t="0" r="r" b="b"/>
              <a:pathLst>
                <a:path w="1" h="9671">
                  <a:moveTo>
                    <a:pt x="0" y="0"/>
                  </a:moveTo>
                  <a:lnTo>
                    <a:pt x="0" y="9671"/>
                  </a:lnTo>
                  <a:lnTo>
                    <a:pt x="1" y="9671"/>
                  </a:lnTo>
                </a:path>
              </a:pathLst>
            </a:custGeom>
            <a:noFill/>
            <a:ln w="38100" cap="flat" cmpd="sng">
              <a:solidFill>
                <a:schemeClr val="tx1"/>
              </a:solidFill>
              <a:prstDash val="dashDot"/>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6" name="Line 11">
              <a:extLst>
                <a:ext uri="{FF2B5EF4-FFF2-40B4-BE49-F238E27FC236}">
                  <a16:creationId xmlns:a16="http://schemas.microsoft.com/office/drawing/2014/main" id="{C93A7131-6FBD-4C27-A00B-5EAF783A2AE6}"/>
                </a:ext>
              </a:extLst>
            </p:cNvPr>
            <p:cNvSpPr>
              <a:spLocks noChangeShapeType="1"/>
            </p:cNvSpPr>
            <p:nvPr/>
          </p:nvSpPr>
          <p:spPr bwMode="auto">
            <a:xfrm>
              <a:off x="4128" y="3099"/>
              <a:ext cx="720" cy="96"/>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17" name="Freeform 12">
              <a:extLst>
                <a:ext uri="{FF2B5EF4-FFF2-40B4-BE49-F238E27FC236}">
                  <a16:creationId xmlns:a16="http://schemas.microsoft.com/office/drawing/2014/main" id="{FAE12565-4732-4395-BA97-423D5A8F1A38}"/>
                </a:ext>
              </a:extLst>
            </p:cNvPr>
            <p:cNvSpPr>
              <a:spLocks/>
            </p:cNvSpPr>
            <p:nvPr/>
          </p:nvSpPr>
          <p:spPr bwMode="auto">
            <a:xfrm>
              <a:off x="4416" y="3240"/>
              <a:ext cx="46" cy="27"/>
            </a:xfrm>
            <a:custGeom>
              <a:avLst/>
              <a:gdLst>
                <a:gd name="T0" fmla="*/ 429 w 495"/>
                <a:gd name="T1" fmla="*/ 38 h 286"/>
                <a:gd name="T2" fmla="*/ 313 w 495"/>
                <a:gd name="T3" fmla="*/ 0 h 286"/>
                <a:gd name="T4" fmla="*/ 181 w 495"/>
                <a:gd name="T5" fmla="*/ 0 h 286"/>
                <a:gd name="T6" fmla="*/ 66 w 495"/>
                <a:gd name="T7" fmla="*/ 38 h 286"/>
                <a:gd name="T8" fmla="*/ 0 w 495"/>
                <a:gd name="T9" fmla="*/ 104 h 286"/>
                <a:gd name="T10" fmla="*/ 0 w 495"/>
                <a:gd name="T11" fmla="*/ 181 h 286"/>
                <a:gd name="T12" fmla="*/ 66 w 495"/>
                <a:gd name="T13" fmla="*/ 248 h 286"/>
                <a:gd name="T14" fmla="*/ 181 w 495"/>
                <a:gd name="T15" fmla="*/ 286 h 286"/>
                <a:gd name="T16" fmla="*/ 313 w 495"/>
                <a:gd name="T17" fmla="*/ 286 h 286"/>
                <a:gd name="T18" fmla="*/ 429 w 495"/>
                <a:gd name="T19" fmla="*/ 248 h 286"/>
                <a:gd name="T20" fmla="*/ 495 w 495"/>
                <a:gd name="T21" fmla="*/ 181 h 286"/>
                <a:gd name="T22" fmla="*/ 495 w 495"/>
                <a:gd name="T23" fmla="*/ 104 h 286"/>
                <a:gd name="T24" fmla="*/ 429 w 495"/>
                <a:gd name="T25" fmla="*/ 38 h 286"/>
                <a:gd name="T26" fmla="*/ 430 w 495"/>
                <a:gd name="T27" fmla="*/ 3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6">
                  <a:moveTo>
                    <a:pt x="429" y="38"/>
                  </a:moveTo>
                  <a:lnTo>
                    <a:pt x="313" y="0"/>
                  </a:lnTo>
                  <a:lnTo>
                    <a:pt x="181" y="0"/>
                  </a:lnTo>
                  <a:lnTo>
                    <a:pt x="66" y="38"/>
                  </a:lnTo>
                  <a:lnTo>
                    <a:pt x="0" y="104"/>
                  </a:lnTo>
                  <a:lnTo>
                    <a:pt x="0" y="181"/>
                  </a:lnTo>
                  <a:lnTo>
                    <a:pt x="66" y="248"/>
                  </a:lnTo>
                  <a:lnTo>
                    <a:pt x="181" y="286"/>
                  </a:lnTo>
                  <a:lnTo>
                    <a:pt x="313" y="286"/>
                  </a:lnTo>
                  <a:lnTo>
                    <a:pt x="429" y="248"/>
                  </a:lnTo>
                  <a:lnTo>
                    <a:pt x="495" y="181"/>
                  </a:lnTo>
                  <a:lnTo>
                    <a:pt x="495" y="104"/>
                  </a:lnTo>
                  <a:lnTo>
                    <a:pt x="429" y="38"/>
                  </a:lnTo>
                  <a:lnTo>
                    <a:pt x="430" y="38"/>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18" name="Group 13">
            <a:extLst>
              <a:ext uri="{FF2B5EF4-FFF2-40B4-BE49-F238E27FC236}">
                <a16:creationId xmlns:a16="http://schemas.microsoft.com/office/drawing/2014/main" id="{B4487E1F-6813-4A7F-BC5E-05299949487B}"/>
              </a:ext>
            </a:extLst>
          </p:cNvPr>
          <p:cNvGrpSpPr>
            <a:grpSpLocks/>
          </p:cNvGrpSpPr>
          <p:nvPr/>
        </p:nvGrpSpPr>
        <p:grpSpPr bwMode="auto">
          <a:xfrm>
            <a:off x="6776575" y="4605337"/>
            <a:ext cx="2014538" cy="855663"/>
            <a:chOff x="3744" y="3378"/>
            <a:chExt cx="1269" cy="539"/>
          </a:xfrm>
        </p:grpSpPr>
        <p:sp>
          <p:nvSpPr>
            <p:cNvPr id="19" name="Text Box 14">
              <a:extLst>
                <a:ext uri="{FF2B5EF4-FFF2-40B4-BE49-F238E27FC236}">
                  <a16:creationId xmlns:a16="http://schemas.microsoft.com/office/drawing/2014/main" id="{0960A742-489D-4B66-9A39-630860076466}"/>
                </a:ext>
              </a:extLst>
            </p:cNvPr>
            <p:cNvSpPr txBox="1">
              <a:spLocks noChangeArrowheads="1"/>
            </p:cNvSpPr>
            <p:nvPr/>
          </p:nvSpPr>
          <p:spPr bwMode="auto">
            <a:xfrm>
              <a:off x="3744" y="3552"/>
              <a:ext cx="672"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a:latin typeface="Times New Roman" pitchFamily="18" charset="0"/>
                </a:rPr>
                <a:t>Axis</a:t>
              </a:r>
              <a:endParaRPr lang="en-GB" sz="3200" b="1">
                <a:latin typeface="Times New Roman" pitchFamily="18" charset="0"/>
              </a:endParaRPr>
            </a:p>
          </p:txBody>
        </p:sp>
        <p:sp>
          <p:nvSpPr>
            <p:cNvPr id="20" name="Line 15">
              <a:extLst>
                <a:ext uri="{FF2B5EF4-FFF2-40B4-BE49-F238E27FC236}">
                  <a16:creationId xmlns:a16="http://schemas.microsoft.com/office/drawing/2014/main" id="{B48A94AF-8726-413B-941A-0DAE9F6D815F}"/>
                </a:ext>
              </a:extLst>
            </p:cNvPr>
            <p:cNvSpPr>
              <a:spLocks noChangeShapeType="1"/>
            </p:cNvSpPr>
            <p:nvPr/>
          </p:nvSpPr>
          <p:spPr bwMode="auto">
            <a:xfrm flipV="1">
              <a:off x="4284" y="3378"/>
              <a:ext cx="729" cy="345"/>
            </a:xfrm>
            <a:prstGeom prst="line">
              <a:avLst/>
            </a:prstGeom>
            <a:noFill/>
            <a:ln w="57150">
              <a:solidFill>
                <a:schemeClr val="tx1"/>
              </a:solidFill>
              <a:round/>
              <a:headEnd/>
              <a:tailEnd type="triangle" w="sm"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21" name="Group 16">
            <a:extLst>
              <a:ext uri="{FF2B5EF4-FFF2-40B4-BE49-F238E27FC236}">
                <a16:creationId xmlns:a16="http://schemas.microsoft.com/office/drawing/2014/main" id="{219ECE12-2E1C-40EA-B532-8ED7D3FA4964}"/>
              </a:ext>
            </a:extLst>
          </p:cNvPr>
          <p:cNvGrpSpPr>
            <a:grpSpLocks/>
          </p:cNvGrpSpPr>
          <p:nvPr/>
        </p:nvGrpSpPr>
        <p:grpSpPr bwMode="auto">
          <a:xfrm>
            <a:off x="8529175" y="1052512"/>
            <a:ext cx="1368425" cy="3976688"/>
            <a:chOff x="4848" y="1140"/>
            <a:chExt cx="862" cy="2505"/>
          </a:xfrm>
        </p:grpSpPr>
        <p:grpSp>
          <p:nvGrpSpPr>
            <p:cNvPr id="22" name="Group 17">
              <a:extLst>
                <a:ext uri="{FF2B5EF4-FFF2-40B4-BE49-F238E27FC236}">
                  <a16:creationId xmlns:a16="http://schemas.microsoft.com/office/drawing/2014/main" id="{D7DEE8AB-5543-46C7-A872-8AC91BD44327}"/>
                </a:ext>
              </a:extLst>
            </p:cNvPr>
            <p:cNvGrpSpPr>
              <a:grpSpLocks/>
            </p:cNvGrpSpPr>
            <p:nvPr/>
          </p:nvGrpSpPr>
          <p:grpSpPr bwMode="auto">
            <a:xfrm>
              <a:off x="4953" y="1440"/>
              <a:ext cx="279" cy="2205"/>
              <a:chOff x="4953" y="1440"/>
              <a:chExt cx="279" cy="2205"/>
            </a:xfrm>
          </p:grpSpPr>
          <p:sp>
            <p:nvSpPr>
              <p:cNvPr id="24" name="Line 18">
                <a:extLst>
                  <a:ext uri="{FF2B5EF4-FFF2-40B4-BE49-F238E27FC236}">
                    <a16:creationId xmlns:a16="http://schemas.microsoft.com/office/drawing/2014/main" id="{F87607C9-2B35-4920-B93A-A0353C6F96BE}"/>
                  </a:ext>
                </a:extLst>
              </p:cNvPr>
              <p:cNvSpPr>
                <a:spLocks noChangeShapeType="1"/>
              </p:cNvSpPr>
              <p:nvPr/>
            </p:nvSpPr>
            <p:spPr bwMode="auto">
              <a:xfrm flipH="1">
                <a:off x="4953" y="1440"/>
                <a:ext cx="279" cy="660"/>
              </a:xfrm>
              <a:prstGeom prst="line">
                <a:avLst/>
              </a:prstGeom>
              <a:noFill/>
              <a:ln w="57150">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5" name="Line 19">
                <a:extLst>
                  <a:ext uri="{FF2B5EF4-FFF2-40B4-BE49-F238E27FC236}">
                    <a16:creationId xmlns:a16="http://schemas.microsoft.com/office/drawing/2014/main" id="{106A1611-4F73-4ECD-89A9-8D92629C02F6}"/>
                  </a:ext>
                </a:extLst>
              </p:cNvPr>
              <p:cNvSpPr>
                <a:spLocks noChangeShapeType="1"/>
              </p:cNvSpPr>
              <p:nvPr/>
            </p:nvSpPr>
            <p:spPr bwMode="auto">
              <a:xfrm>
                <a:off x="5232" y="1440"/>
                <a:ext cx="0" cy="2205"/>
              </a:xfrm>
              <a:prstGeom prst="line">
                <a:avLst/>
              </a:prstGeom>
              <a:noFill/>
              <a:ln w="57150">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23" name="Text Box 20">
              <a:extLst>
                <a:ext uri="{FF2B5EF4-FFF2-40B4-BE49-F238E27FC236}">
                  <a16:creationId xmlns:a16="http://schemas.microsoft.com/office/drawing/2014/main" id="{CDFA449E-49D3-401C-8AE3-4D541D8CE160}"/>
                </a:ext>
              </a:extLst>
            </p:cNvPr>
            <p:cNvSpPr txBox="1">
              <a:spLocks noChangeArrowheads="1"/>
            </p:cNvSpPr>
            <p:nvPr/>
          </p:nvSpPr>
          <p:spPr bwMode="auto">
            <a:xfrm>
              <a:off x="4848" y="1140"/>
              <a:ext cx="862"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a:latin typeface="Times New Roman" pitchFamily="18" charset="0"/>
                </a:rPr>
                <a:t>Faces</a:t>
              </a:r>
              <a:endParaRPr lang="en-GB" sz="3200" b="1">
                <a:latin typeface="Times New Roman" pitchFamily="18" charset="0"/>
              </a:endParaRPr>
            </a:p>
          </p:txBody>
        </p:sp>
      </p:grpSp>
      <p:grpSp>
        <p:nvGrpSpPr>
          <p:cNvPr id="26" name="Group 21">
            <a:extLst>
              <a:ext uri="{FF2B5EF4-FFF2-40B4-BE49-F238E27FC236}">
                <a16:creationId xmlns:a16="http://schemas.microsoft.com/office/drawing/2014/main" id="{C1BCEE07-B8BF-4901-87E9-6C169A515BDE}"/>
              </a:ext>
            </a:extLst>
          </p:cNvPr>
          <p:cNvGrpSpPr>
            <a:grpSpLocks/>
          </p:cNvGrpSpPr>
          <p:nvPr/>
        </p:nvGrpSpPr>
        <p:grpSpPr bwMode="auto">
          <a:xfrm>
            <a:off x="6281275" y="3063875"/>
            <a:ext cx="1657350" cy="579437"/>
            <a:chOff x="3432" y="2407"/>
            <a:chExt cx="1044" cy="365"/>
          </a:xfrm>
        </p:grpSpPr>
        <p:sp>
          <p:nvSpPr>
            <p:cNvPr id="27" name="Line 22">
              <a:extLst>
                <a:ext uri="{FF2B5EF4-FFF2-40B4-BE49-F238E27FC236}">
                  <a16:creationId xmlns:a16="http://schemas.microsoft.com/office/drawing/2014/main" id="{9712FB74-E14C-4947-A42C-71A6E110A706}"/>
                </a:ext>
              </a:extLst>
            </p:cNvPr>
            <p:cNvSpPr>
              <a:spLocks noChangeShapeType="1"/>
            </p:cNvSpPr>
            <p:nvPr/>
          </p:nvSpPr>
          <p:spPr bwMode="auto">
            <a:xfrm>
              <a:off x="4080" y="2628"/>
              <a:ext cx="396" cy="0"/>
            </a:xfrm>
            <a:prstGeom prst="line">
              <a:avLst/>
            </a:prstGeom>
            <a:noFill/>
            <a:ln w="57150">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8" name="Text Box 23">
              <a:extLst>
                <a:ext uri="{FF2B5EF4-FFF2-40B4-BE49-F238E27FC236}">
                  <a16:creationId xmlns:a16="http://schemas.microsoft.com/office/drawing/2014/main" id="{CD22A524-5629-432F-B2C3-FD964E580682}"/>
                </a:ext>
              </a:extLst>
            </p:cNvPr>
            <p:cNvSpPr txBox="1">
              <a:spLocks noChangeArrowheads="1"/>
            </p:cNvSpPr>
            <p:nvPr/>
          </p:nvSpPr>
          <p:spPr bwMode="auto">
            <a:xfrm>
              <a:off x="3432" y="2407"/>
              <a:ext cx="862"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a:latin typeface="Times New Roman" pitchFamily="18" charset="0"/>
                </a:rPr>
                <a:t>Edge</a:t>
              </a:r>
              <a:endParaRPr lang="en-GB" sz="3200" b="1">
                <a:latin typeface="Times New Roman" pitchFamily="18" charset="0"/>
              </a:endParaRPr>
            </a:p>
          </p:txBody>
        </p:sp>
      </p:grpSp>
      <p:sp>
        <p:nvSpPr>
          <p:cNvPr id="29" name="Text Box 24">
            <a:extLst>
              <a:ext uri="{FF2B5EF4-FFF2-40B4-BE49-F238E27FC236}">
                <a16:creationId xmlns:a16="http://schemas.microsoft.com/office/drawing/2014/main" id="{3BFE829E-16B5-41DA-9833-DFD9A80DFCFB}"/>
              </a:ext>
            </a:extLst>
          </p:cNvPr>
          <p:cNvSpPr txBox="1">
            <a:spLocks noChangeArrowheads="1"/>
          </p:cNvSpPr>
          <p:nvPr/>
        </p:nvSpPr>
        <p:spPr bwMode="auto">
          <a:xfrm>
            <a:off x="3989145" y="6276975"/>
            <a:ext cx="16764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u="sng">
                <a:solidFill>
                  <a:srgbClr val="0066CC"/>
                </a:solidFill>
                <a:latin typeface="Times New Roman" pitchFamily="18" charset="0"/>
              </a:rPr>
              <a:t>PRISM</a:t>
            </a:r>
            <a:endParaRPr lang="en-GB" sz="3200" b="1" u="sng">
              <a:solidFill>
                <a:srgbClr val="0066CC"/>
              </a:solidFill>
              <a:latin typeface="Times New Roman" pitchFamily="18" charset="0"/>
            </a:endParaRPr>
          </a:p>
        </p:txBody>
      </p:sp>
      <p:sp>
        <p:nvSpPr>
          <p:cNvPr id="30" name="Freeform 25">
            <a:extLst>
              <a:ext uri="{FF2B5EF4-FFF2-40B4-BE49-F238E27FC236}">
                <a16:creationId xmlns:a16="http://schemas.microsoft.com/office/drawing/2014/main" id="{F1239BE6-4835-4124-9443-635B9F78F7E6}"/>
              </a:ext>
            </a:extLst>
          </p:cNvPr>
          <p:cNvSpPr>
            <a:spLocks/>
          </p:cNvSpPr>
          <p:nvPr/>
        </p:nvSpPr>
        <p:spPr bwMode="auto">
          <a:xfrm>
            <a:off x="3512895" y="1663700"/>
            <a:ext cx="1008063" cy="2662238"/>
          </a:xfrm>
          <a:custGeom>
            <a:avLst/>
            <a:gdLst>
              <a:gd name="T0" fmla="*/ 0 w 4555"/>
              <a:gd name="T1" fmla="*/ 35 h 12031"/>
              <a:gd name="T2" fmla="*/ 4525 w 4555"/>
              <a:gd name="T3" fmla="*/ 0 h 12031"/>
              <a:gd name="T4" fmla="*/ 4555 w 4555"/>
              <a:gd name="T5" fmla="*/ 11996 h 12031"/>
              <a:gd name="T6" fmla="*/ 29 w 4555"/>
              <a:gd name="T7" fmla="*/ 12031 h 12031"/>
              <a:gd name="T8" fmla="*/ 0 w 4555"/>
              <a:gd name="T9" fmla="*/ 35 h 12031"/>
              <a:gd name="T10" fmla="*/ 1 w 4555"/>
              <a:gd name="T11" fmla="*/ 35 h 12031"/>
            </a:gdLst>
            <a:ahLst/>
            <a:cxnLst>
              <a:cxn ang="0">
                <a:pos x="T0" y="T1"/>
              </a:cxn>
              <a:cxn ang="0">
                <a:pos x="T2" y="T3"/>
              </a:cxn>
              <a:cxn ang="0">
                <a:pos x="T4" y="T5"/>
              </a:cxn>
              <a:cxn ang="0">
                <a:pos x="T6" y="T7"/>
              </a:cxn>
              <a:cxn ang="0">
                <a:pos x="T8" y="T9"/>
              </a:cxn>
              <a:cxn ang="0">
                <a:pos x="T10" y="T11"/>
              </a:cxn>
            </a:cxnLst>
            <a:rect l="0" t="0" r="r" b="b"/>
            <a:pathLst>
              <a:path w="4555" h="12031">
                <a:moveTo>
                  <a:pt x="0" y="35"/>
                </a:moveTo>
                <a:lnTo>
                  <a:pt x="4525" y="0"/>
                </a:lnTo>
                <a:lnTo>
                  <a:pt x="4555" y="11996"/>
                </a:lnTo>
                <a:lnTo>
                  <a:pt x="29" y="12031"/>
                </a:lnTo>
                <a:lnTo>
                  <a:pt x="0" y="35"/>
                </a:lnTo>
                <a:lnTo>
                  <a:pt x="1" y="35"/>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1" name="Freeform 26">
            <a:extLst>
              <a:ext uri="{FF2B5EF4-FFF2-40B4-BE49-F238E27FC236}">
                <a16:creationId xmlns:a16="http://schemas.microsoft.com/office/drawing/2014/main" id="{7CBD6823-71A4-4C89-B81A-8E2EDA86A5B3}"/>
              </a:ext>
            </a:extLst>
          </p:cNvPr>
          <p:cNvSpPr>
            <a:spLocks/>
          </p:cNvSpPr>
          <p:nvPr/>
        </p:nvSpPr>
        <p:spPr bwMode="auto">
          <a:xfrm>
            <a:off x="2517533" y="1662113"/>
            <a:ext cx="1009650" cy="2671762"/>
          </a:xfrm>
          <a:custGeom>
            <a:avLst/>
            <a:gdLst>
              <a:gd name="T0" fmla="*/ 4527 w 4555"/>
              <a:gd name="T1" fmla="*/ 0 h 12080"/>
              <a:gd name="T2" fmla="*/ 0 w 4555"/>
              <a:gd name="T3" fmla="*/ 84 h 12080"/>
              <a:gd name="T4" fmla="*/ 30 w 4555"/>
              <a:gd name="T5" fmla="*/ 12080 h 12080"/>
              <a:gd name="T6" fmla="*/ 4555 w 4555"/>
              <a:gd name="T7" fmla="*/ 12045 h 12080"/>
              <a:gd name="T8" fmla="*/ 4527 w 4555"/>
              <a:gd name="T9" fmla="*/ 0 h 12080"/>
              <a:gd name="T10" fmla="*/ 4528 w 4555"/>
              <a:gd name="T11" fmla="*/ 0 h 12080"/>
            </a:gdLst>
            <a:ahLst/>
            <a:cxnLst>
              <a:cxn ang="0">
                <a:pos x="T0" y="T1"/>
              </a:cxn>
              <a:cxn ang="0">
                <a:pos x="T2" y="T3"/>
              </a:cxn>
              <a:cxn ang="0">
                <a:pos x="T4" y="T5"/>
              </a:cxn>
              <a:cxn ang="0">
                <a:pos x="T6" y="T7"/>
              </a:cxn>
              <a:cxn ang="0">
                <a:pos x="T8" y="T9"/>
              </a:cxn>
              <a:cxn ang="0">
                <a:pos x="T10" y="T11"/>
              </a:cxn>
            </a:cxnLst>
            <a:rect l="0" t="0" r="r" b="b"/>
            <a:pathLst>
              <a:path w="4555" h="12080">
                <a:moveTo>
                  <a:pt x="4527" y="0"/>
                </a:moveTo>
                <a:lnTo>
                  <a:pt x="0" y="84"/>
                </a:lnTo>
                <a:lnTo>
                  <a:pt x="30" y="12080"/>
                </a:lnTo>
                <a:lnTo>
                  <a:pt x="4555" y="12045"/>
                </a:lnTo>
                <a:lnTo>
                  <a:pt x="4527" y="0"/>
                </a:lnTo>
                <a:lnTo>
                  <a:pt x="4528"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2" name="Freeform 27">
            <a:extLst>
              <a:ext uri="{FF2B5EF4-FFF2-40B4-BE49-F238E27FC236}">
                <a16:creationId xmlns:a16="http://schemas.microsoft.com/office/drawing/2014/main" id="{12AE1068-6D5F-4FBB-A1D3-5DEF97C76CED}"/>
              </a:ext>
            </a:extLst>
          </p:cNvPr>
          <p:cNvSpPr>
            <a:spLocks/>
          </p:cNvSpPr>
          <p:nvPr/>
        </p:nvSpPr>
        <p:spPr bwMode="auto">
          <a:xfrm>
            <a:off x="2787408" y="1671638"/>
            <a:ext cx="733425" cy="3074987"/>
          </a:xfrm>
          <a:custGeom>
            <a:avLst/>
            <a:gdLst>
              <a:gd name="T0" fmla="*/ 3286 w 3315"/>
              <a:gd name="T1" fmla="*/ 0 h 13895"/>
              <a:gd name="T2" fmla="*/ 0 w 3315"/>
              <a:gd name="T3" fmla="*/ 1898 h 13895"/>
              <a:gd name="T4" fmla="*/ 29 w 3315"/>
              <a:gd name="T5" fmla="*/ 13895 h 13895"/>
              <a:gd name="T6" fmla="*/ 3315 w 3315"/>
              <a:gd name="T7" fmla="*/ 11996 h 13895"/>
              <a:gd name="T8" fmla="*/ 3286 w 3315"/>
              <a:gd name="T9" fmla="*/ 0 h 13895"/>
              <a:gd name="T10" fmla="*/ 3287 w 3315"/>
              <a:gd name="T11" fmla="*/ 0 h 13895"/>
            </a:gdLst>
            <a:ahLst/>
            <a:cxnLst>
              <a:cxn ang="0">
                <a:pos x="T0" y="T1"/>
              </a:cxn>
              <a:cxn ang="0">
                <a:pos x="T2" y="T3"/>
              </a:cxn>
              <a:cxn ang="0">
                <a:pos x="T4" y="T5"/>
              </a:cxn>
              <a:cxn ang="0">
                <a:pos x="T6" y="T7"/>
              </a:cxn>
              <a:cxn ang="0">
                <a:pos x="T8" y="T9"/>
              </a:cxn>
              <a:cxn ang="0">
                <a:pos x="T10" y="T11"/>
              </a:cxn>
            </a:cxnLst>
            <a:rect l="0" t="0" r="r" b="b"/>
            <a:pathLst>
              <a:path w="3315" h="13895">
                <a:moveTo>
                  <a:pt x="3286" y="0"/>
                </a:moveTo>
                <a:lnTo>
                  <a:pt x="0" y="1898"/>
                </a:lnTo>
                <a:lnTo>
                  <a:pt x="29" y="13895"/>
                </a:lnTo>
                <a:lnTo>
                  <a:pt x="3315" y="11996"/>
                </a:lnTo>
                <a:lnTo>
                  <a:pt x="3286" y="0"/>
                </a:lnTo>
                <a:lnTo>
                  <a:pt x="3287"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3" name="Freeform 28">
            <a:extLst>
              <a:ext uri="{FF2B5EF4-FFF2-40B4-BE49-F238E27FC236}">
                <a16:creationId xmlns:a16="http://schemas.microsoft.com/office/drawing/2014/main" id="{995844AF-1F20-46C5-9CEA-702206425EEF}"/>
              </a:ext>
            </a:extLst>
          </p:cNvPr>
          <p:cNvSpPr>
            <a:spLocks/>
          </p:cNvSpPr>
          <p:nvPr/>
        </p:nvSpPr>
        <p:spPr bwMode="auto">
          <a:xfrm>
            <a:off x="3508133" y="1671638"/>
            <a:ext cx="12700" cy="3232150"/>
          </a:xfrm>
          <a:custGeom>
            <a:avLst/>
            <a:gdLst>
              <a:gd name="T0" fmla="*/ 30 w 59"/>
              <a:gd name="T1" fmla="*/ 0 h 14611"/>
              <a:gd name="T2" fmla="*/ 36 w 59"/>
              <a:gd name="T3" fmla="*/ 2613 h 14611"/>
              <a:gd name="T4" fmla="*/ 0 w 59"/>
              <a:gd name="T5" fmla="*/ 14611 h 14611"/>
              <a:gd name="T6" fmla="*/ 59 w 59"/>
              <a:gd name="T7" fmla="*/ 11996 h 14611"/>
              <a:gd name="T8" fmla="*/ 30 w 59"/>
              <a:gd name="T9" fmla="*/ 0 h 14611"/>
              <a:gd name="T10" fmla="*/ 31 w 59"/>
              <a:gd name="T11" fmla="*/ 0 h 14611"/>
            </a:gdLst>
            <a:ahLst/>
            <a:cxnLst>
              <a:cxn ang="0">
                <a:pos x="T0" y="T1"/>
              </a:cxn>
              <a:cxn ang="0">
                <a:pos x="T2" y="T3"/>
              </a:cxn>
              <a:cxn ang="0">
                <a:pos x="T4" y="T5"/>
              </a:cxn>
              <a:cxn ang="0">
                <a:pos x="T6" y="T7"/>
              </a:cxn>
              <a:cxn ang="0">
                <a:pos x="T8" y="T9"/>
              </a:cxn>
              <a:cxn ang="0">
                <a:pos x="T10" y="T11"/>
              </a:cxn>
            </a:cxnLst>
            <a:rect l="0" t="0" r="r" b="b"/>
            <a:pathLst>
              <a:path w="59" h="14611">
                <a:moveTo>
                  <a:pt x="30" y="0"/>
                </a:moveTo>
                <a:lnTo>
                  <a:pt x="36" y="2613"/>
                </a:lnTo>
                <a:lnTo>
                  <a:pt x="0" y="14611"/>
                </a:lnTo>
                <a:lnTo>
                  <a:pt x="59" y="11996"/>
                </a:lnTo>
                <a:lnTo>
                  <a:pt x="30" y="0"/>
                </a:lnTo>
                <a:lnTo>
                  <a:pt x="3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4" name="Freeform 29">
            <a:extLst>
              <a:ext uri="{FF2B5EF4-FFF2-40B4-BE49-F238E27FC236}">
                <a16:creationId xmlns:a16="http://schemas.microsoft.com/office/drawing/2014/main" id="{0C694222-3ECA-467A-BD02-410A54460C07}"/>
              </a:ext>
            </a:extLst>
          </p:cNvPr>
          <p:cNvSpPr>
            <a:spLocks/>
          </p:cNvSpPr>
          <p:nvPr/>
        </p:nvSpPr>
        <p:spPr bwMode="auto">
          <a:xfrm>
            <a:off x="3512895" y="1671638"/>
            <a:ext cx="696913" cy="3052762"/>
          </a:xfrm>
          <a:custGeom>
            <a:avLst/>
            <a:gdLst>
              <a:gd name="T0" fmla="*/ 0 w 3146"/>
              <a:gd name="T1" fmla="*/ 0 h 13797"/>
              <a:gd name="T2" fmla="*/ 3117 w 3146"/>
              <a:gd name="T3" fmla="*/ 1801 h 13797"/>
              <a:gd name="T4" fmla="*/ 3146 w 3146"/>
              <a:gd name="T5" fmla="*/ 13797 h 13797"/>
              <a:gd name="T6" fmla="*/ 29 w 3146"/>
              <a:gd name="T7" fmla="*/ 11996 h 13797"/>
              <a:gd name="T8" fmla="*/ 0 w 3146"/>
              <a:gd name="T9" fmla="*/ 0 h 13797"/>
              <a:gd name="T10" fmla="*/ 1 w 3146"/>
              <a:gd name="T11" fmla="*/ 0 h 13797"/>
            </a:gdLst>
            <a:ahLst/>
            <a:cxnLst>
              <a:cxn ang="0">
                <a:pos x="T0" y="T1"/>
              </a:cxn>
              <a:cxn ang="0">
                <a:pos x="T2" y="T3"/>
              </a:cxn>
              <a:cxn ang="0">
                <a:pos x="T4" y="T5"/>
              </a:cxn>
              <a:cxn ang="0">
                <a:pos x="T6" y="T7"/>
              </a:cxn>
              <a:cxn ang="0">
                <a:pos x="T8" y="T9"/>
              </a:cxn>
              <a:cxn ang="0">
                <a:pos x="T10" y="T11"/>
              </a:cxn>
            </a:cxnLst>
            <a:rect l="0" t="0" r="r" b="b"/>
            <a:pathLst>
              <a:path w="3146" h="13797">
                <a:moveTo>
                  <a:pt x="0" y="0"/>
                </a:moveTo>
                <a:lnTo>
                  <a:pt x="3117" y="1801"/>
                </a:lnTo>
                <a:lnTo>
                  <a:pt x="3146" y="13797"/>
                </a:lnTo>
                <a:lnTo>
                  <a:pt x="29" y="11996"/>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 name="Freeform 30">
            <a:extLst>
              <a:ext uri="{FF2B5EF4-FFF2-40B4-BE49-F238E27FC236}">
                <a16:creationId xmlns:a16="http://schemas.microsoft.com/office/drawing/2014/main" id="{D894AF03-F975-4610-996E-D0153D6EA58B}"/>
              </a:ext>
            </a:extLst>
          </p:cNvPr>
          <p:cNvSpPr>
            <a:spLocks/>
          </p:cNvSpPr>
          <p:nvPr/>
        </p:nvSpPr>
        <p:spPr bwMode="auto">
          <a:xfrm>
            <a:off x="3509720" y="1250950"/>
            <a:ext cx="738188" cy="3081338"/>
          </a:xfrm>
          <a:custGeom>
            <a:avLst/>
            <a:gdLst>
              <a:gd name="T0" fmla="*/ 23 w 3338"/>
              <a:gd name="T1" fmla="*/ 1899 h 13925"/>
              <a:gd name="T2" fmla="*/ 3309 w 3338"/>
              <a:gd name="T3" fmla="*/ 0 h 13925"/>
              <a:gd name="T4" fmla="*/ 3338 w 3338"/>
              <a:gd name="T5" fmla="*/ 11997 h 13925"/>
              <a:gd name="T6" fmla="*/ 0 w 3338"/>
              <a:gd name="T7" fmla="*/ 13925 h 13925"/>
              <a:gd name="T8" fmla="*/ 23 w 3338"/>
              <a:gd name="T9" fmla="*/ 1899 h 13925"/>
              <a:gd name="T10" fmla="*/ 24 w 3338"/>
              <a:gd name="T11" fmla="*/ 1899 h 13925"/>
            </a:gdLst>
            <a:ahLst/>
            <a:cxnLst>
              <a:cxn ang="0">
                <a:pos x="T0" y="T1"/>
              </a:cxn>
              <a:cxn ang="0">
                <a:pos x="T2" y="T3"/>
              </a:cxn>
              <a:cxn ang="0">
                <a:pos x="T4" y="T5"/>
              </a:cxn>
              <a:cxn ang="0">
                <a:pos x="T6" y="T7"/>
              </a:cxn>
              <a:cxn ang="0">
                <a:pos x="T8" y="T9"/>
              </a:cxn>
              <a:cxn ang="0">
                <a:pos x="T10" y="T11"/>
              </a:cxn>
            </a:cxnLst>
            <a:rect l="0" t="0" r="r" b="b"/>
            <a:pathLst>
              <a:path w="3338" h="13925">
                <a:moveTo>
                  <a:pt x="23" y="1899"/>
                </a:moveTo>
                <a:lnTo>
                  <a:pt x="3309" y="0"/>
                </a:lnTo>
                <a:lnTo>
                  <a:pt x="3338" y="11997"/>
                </a:lnTo>
                <a:lnTo>
                  <a:pt x="0" y="13925"/>
                </a:lnTo>
                <a:lnTo>
                  <a:pt x="23" y="1899"/>
                </a:lnTo>
                <a:lnTo>
                  <a:pt x="24" y="1899"/>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6" name="Freeform 31">
            <a:extLst>
              <a:ext uri="{FF2B5EF4-FFF2-40B4-BE49-F238E27FC236}">
                <a16:creationId xmlns:a16="http://schemas.microsoft.com/office/drawing/2014/main" id="{19BD85CB-8519-4D9E-A3ED-870C7E85D30A}"/>
              </a:ext>
            </a:extLst>
          </p:cNvPr>
          <p:cNvSpPr>
            <a:spLocks/>
          </p:cNvSpPr>
          <p:nvPr/>
        </p:nvSpPr>
        <p:spPr bwMode="auto">
          <a:xfrm>
            <a:off x="3509720" y="1092200"/>
            <a:ext cx="17463" cy="3233738"/>
          </a:xfrm>
          <a:custGeom>
            <a:avLst/>
            <a:gdLst>
              <a:gd name="T0" fmla="*/ 17 w 76"/>
              <a:gd name="T1" fmla="*/ 2615 h 14611"/>
              <a:gd name="T2" fmla="*/ 76 w 76"/>
              <a:gd name="T3" fmla="*/ 0 h 14611"/>
              <a:gd name="T4" fmla="*/ 0 w 76"/>
              <a:gd name="T5" fmla="*/ 11999 h 14611"/>
              <a:gd name="T6" fmla="*/ 46 w 76"/>
              <a:gd name="T7" fmla="*/ 14611 h 14611"/>
              <a:gd name="T8" fmla="*/ 17 w 76"/>
              <a:gd name="T9" fmla="*/ 2615 h 14611"/>
              <a:gd name="T10" fmla="*/ 18 w 76"/>
              <a:gd name="T11" fmla="*/ 2615 h 14611"/>
            </a:gdLst>
            <a:ahLst/>
            <a:cxnLst>
              <a:cxn ang="0">
                <a:pos x="T0" y="T1"/>
              </a:cxn>
              <a:cxn ang="0">
                <a:pos x="T2" y="T3"/>
              </a:cxn>
              <a:cxn ang="0">
                <a:pos x="T4" y="T5"/>
              </a:cxn>
              <a:cxn ang="0">
                <a:pos x="T6" y="T7"/>
              </a:cxn>
              <a:cxn ang="0">
                <a:pos x="T8" y="T9"/>
              </a:cxn>
              <a:cxn ang="0">
                <a:pos x="T10" y="T11"/>
              </a:cxn>
            </a:cxnLst>
            <a:rect l="0" t="0" r="r" b="b"/>
            <a:pathLst>
              <a:path w="76" h="14611">
                <a:moveTo>
                  <a:pt x="17" y="2615"/>
                </a:moveTo>
                <a:lnTo>
                  <a:pt x="76" y="0"/>
                </a:lnTo>
                <a:lnTo>
                  <a:pt x="0" y="11999"/>
                </a:lnTo>
                <a:lnTo>
                  <a:pt x="46" y="14611"/>
                </a:lnTo>
                <a:lnTo>
                  <a:pt x="17" y="2615"/>
                </a:lnTo>
                <a:lnTo>
                  <a:pt x="18" y="2615"/>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7" name="Freeform 32">
            <a:extLst>
              <a:ext uri="{FF2B5EF4-FFF2-40B4-BE49-F238E27FC236}">
                <a16:creationId xmlns:a16="http://schemas.microsoft.com/office/drawing/2014/main" id="{88E578C0-5DBF-471D-BC2E-2F7073DC6D6B}"/>
              </a:ext>
            </a:extLst>
          </p:cNvPr>
          <p:cNvSpPr>
            <a:spLocks/>
          </p:cNvSpPr>
          <p:nvPr/>
        </p:nvSpPr>
        <p:spPr bwMode="auto">
          <a:xfrm>
            <a:off x="2825508" y="1273175"/>
            <a:ext cx="696912" cy="3059113"/>
          </a:xfrm>
          <a:custGeom>
            <a:avLst/>
            <a:gdLst>
              <a:gd name="T0" fmla="*/ 3160 w 3161"/>
              <a:gd name="T1" fmla="*/ 1776 h 13827"/>
              <a:gd name="T2" fmla="*/ 0 w 3161"/>
              <a:gd name="T3" fmla="*/ 0 h 13827"/>
              <a:gd name="T4" fmla="*/ 29 w 3161"/>
              <a:gd name="T5" fmla="*/ 11996 h 13827"/>
              <a:gd name="T6" fmla="*/ 3094 w 3161"/>
              <a:gd name="T7" fmla="*/ 13827 h 13827"/>
              <a:gd name="T8" fmla="*/ 3160 w 3161"/>
              <a:gd name="T9" fmla="*/ 1776 h 13827"/>
              <a:gd name="T10" fmla="*/ 3161 w 3161"/>
              <a:gd name="T11" fmla="*/ 1776 h 13827"/>
            </a:gdLst>
            <a:ahLst/>
            <a:cxnLst>
              <a:cxn ang="0">
                <a:pos x="T0" y="T1"/>
              </a:cxn>
              <a:cxn ang="0">
                <a:pos x="T2" y="T3"/>
              </a:cxn>
              <a:cxn ang="0">
                <a:pos x="T4" y="T5"/>
              </a:cxn>
              <a:cxn ang="0">
                <a:pos x="T6" y="T7"/>
              </a:cxn>
              <a:cxn ang="0">
                <a:pos x="T8" y="T9"/>
              </a:cxn>
              <a:cxn ang="0">
                <a:pos x="T10" y="T11"/>
              </a:cxn>
            </a:cxnLst>
            <a:rect l="0" t="0" r="r" b="b"/>
            <a:pathLst>
              <a:path w="3161" h="13827">
                <a:moveTo>
                  <a:pt x="3160" y="1776"/>
                </a:moveTo>
                <a:lnTo>
                  <a:pt x="0" y="0"/>
                </a:lnTo>
                <a:lnTo>
                  <a:pt x="29" y="11996"/>
                </a:lnTo>
                <a:lnTo>
                  <a:pt x="3094" y="13827"/>
                </a:lnTo>
                <a:lnTo>
                  <a:pt x="3160" y="1776"/>
                </a:lnTo>
                <a:lnTo>
                  <a:pt x="3161" y="177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8" name="Freeform 33">
            <a:extLst>
              <a:ext uri="{FF2B5EF4-FFF2-40B4-BE49-F238E27FC236}">
                <a16:creationId xmlns:a16="http://schemas.microsoft.com/office/drawing/2014/main" id="{C209E4E1-D788-4FFF-B4F2-07DD304FBB44}"/>
              </a:ext>
            </a:extLst>
          </p:cNvPr>
          <p:cNvSpPr>
            <a:spLocks/>
          </p:cNvSpPr>
          <p:nvPr/>
        </p:nvSpPr>
        <p:spPr bwMode="auto">
          <a:xfrm>
            <a:off x="2511183" y="1662113"/>
            <a:ext cx="1009650" cy="2671762"/>
          </a:xfrm>
          <a:custGeom>
            <a:avLst/>
            <a:gdLst>
              <a:gd name="T0" fmla="*/ 4527 w 4555"/>
              <a:gd name="T1" fmla="*/ 0 h 12080"/>
              <a:gd name="T2" fmla="*/ 0 w 4555"/>
              <a:gd name="T3" fmla="*/ 84 h 12080"/>
              <a:gd name="T4" fmla="*/ 30 w 4555"/>
              <a:gd name="T5" fmla="*/ 12080 h 12080"/>
              <a:gd name="T6" fmla="*/ 4555 w 4555"/>
              <a:gd name="T7" fmla="*/ 12045 h 12080"/>
              <a:gd name="T8" fmla="*/ 4527 w 4555"/>
              <a:gd name="T9" fmla="*/ 0 h 12080"/>
              <a:gd name="T10" fmla="*/ 4528 w 4555"/>
              <a:gd name="T11" fmla="*/ 0 h 12080"/>
            </a:gdLst>
            <a:ahLst/>
            <a:cxnLst>
              <a:cxn ang="0">
                <a:pos x="T0" y="T1"/>
              </a:cxn>
              <a:cxn ang="0">
                <a:pos x="T2" y="T3"/>
              </a:cxn>
              <a:cxn ang="0">
                <a:pos x="T4" y="T5"/>
              </a:cxn>
              <a:cxn ang="0">
                <a:pos x="T6" y="T7"/>
              </a:cxn>
              <a:cxn ang="0">
                <a:pos x="T8" y="T9"/>
              </a:cxn>
              <a:cxn ang="0">
                <a:pos x="T10" y="T11"/>
              </a:cxn>
            </a:cxnLst>
            <a:rect l="0" t="0" r="r" b="b"/>
            <a:pathLst>
              <a:path w="4555" h="12080">
                <a:moveTo>
                  <a:pt x="4527" y="0"/>
                </a:moveTo>
                <a:lnTo>
                  <a:pt x="0" y="84"/>
                </a:lnTo>
                <a:lnTo>
                  <a:pt x="30" y="12080"/>
                </a:lnTo>
                <a:lnTo>
                  <a:pt x="4555" y="12045"/>
                </a:lnTo>
                <a:lnTo>
                  <a:pt x="4527" y="0"/>
                </a:lnTo>
                <a:lnTo>
                  <a:pt x="4528"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nvGrpSpPr>
          <p:cNvPr id="39" name="Group 34">
            <a:extLst>
              <a:ext uri="{FF2B5EF4-FFF2-40B4-BE49-F238E27FC236}">
                <a16:creationId xmlns:a16="http://schemas.microsoft.com/office/drawing/2014/main" id="{32CD08CB-185A-4B13-89F6-626024164A19}"/>
              </a:ext>
            </a:extLst>
          </p:cNvPr>
          <p:cNvGrpSpPr>
            <a:grpSpLocks/>
          </p:cNvGrpSpPr>
          <p:nvPr/>
        </p:nvGrpSpPr>
        <p:grpSpPr bwMode="auto">
          <a:xfrm>
            <a:off x="2793758" y="2092325"/>
            <a:ext cx="719137" cy="2811463"/>
            <a:chOff x="2133" y="1224"/>
            <a:chExt cx="743" cy="2899"/>
          </a:xfrm>
        </p:grpSpPr>
        <p:sp>
          <p:nvSpPr>
            <p:cNvPr id="40" name="Freeform 35">
              <a:extLst>
                <a:ext uri="{FF2B5EF4-FFF2-40B4-BE49-F238E27FC236}">
                  <a16:creationId xmlns:a16="http://schemas.microsoft.com/office/drawing/2014/main" id="{8916A954-4245-4EBD-93A7-35E7E5A8B1DC}"/>
                </a:ext>
              </a:extLst>
            </p:cNvPr>
            <p:cNvSpPr>
              <a:spLocks/>
            </p:cNvSpPr>
            <p:nvPr/>
          </p:nvSpPr>
          <p:spPr bwMode="auto">
            <a:xfrm>
              <a:off x="2133" y="3961"/>
              <a:ext cx="737" cy="162"/>
            </a:xfrm>
            <a:custGeom>
              <a:avLst/>
              <a:gdLst>
                <a:gd name="T0" fmla="*/ 0 w 3228"/>
                <a:gd name="T1" fmla="*/ 0 h 716"/>
                <a:gd name="T2" fmla="*/ 538 w 3228"/>
                <a:gd name="T3" fmla="*/ 262 h 716"/>
                <a:gd name="T4" fmla="*/ 1145 w 3228"/>
                <a:gd name="T5" fmla="*/ 469 h 716"/>
                <a:gd name="T6" fmla="*/ 1807 w 3228"/>
                <a:gd name="T7" fmla="*/ 616 h 716"/>
                <a:gd name="T8" fmla="*/ 2507 w 3228"/>
                <a:gd name="T9" fmla="*/ 699 h 716"/>
                <a:gd name="T10" fmla="*/ 3227 w 3228"/>
                <a:gd name="T11" fmla="*/ 716 h 716"/>
                <a:gd name="T12" fmla="*/ 3228 w 3228"/>
                <a:gd name="T13" fmla="*/ 716 h 716"/>
              </a:gdLst>
              <a:ahLst/>
              <a:cxnLst>
                <a:cxn ang="0">
                  <a:pos x="T0" y="T1"/>
                </a:cxn>
                <a:cxn ang="0">
                  <a:pos x="T2" y="T3"/>
                </a:cxn>
                <a:cxn ang="0">
                  <a:pos x="T4" y="T5"/>
                </a:cxn>
                <a:cxn ang="0">
                  <a:pos x="T6" y="T7"/>
                </a:cxn>
                <a:cxn ang="0">
                  <a:pos x="T8" y="T9"/>
                </a:cxn>
                <a:cxn ang="0">
                  <a:pos x="T10" y="T11"/>
                </a:cxn>
                <a:cxn ang="0">
                  <a:pos x="T12" y="T13"/>
                </a:cxn>
              </a:cxnLst>
              <a:rect l="0" t="0" r="r" b="b"/>
              <a:pathLst>
                <a:path w="3228" h="716">
                  <a:moveTo>
                    <a:pt x="0" y="0"/>
                  </a:moveTo>
                  <a:lnTo>
                    <a:pt x="538" y="262"/>
                  </a:lnTo>
                  <a:lnTo>
                    <a:pt x="1145" y="469"/>
                  </a:lnTo>
                  <a:lnTo>
                    <a:pt x="1807" y="616"/>
                  </a:lnTo>
                  <a:lnTo>
                    <a:pt x="2507" y="699"/>
                  </a:lnTo>
                  <a:lnTo>
                    <a:pt x="3227" y="716"/>
                  </a:lnTo>
                  <a:lnTo>
                    <a:pt x="3228" y="71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1" name="Freeform 36">
              <a:extLst>
                <a:ext uri="{FF2B5EF4-FFF2-40B4-BE49-F238E27FC236}">
                  <a16:creationId xmlns:a16="http://schemas.microsoft.com/office/drawing/2014/main" id="{C4E1664C-A97E-4C9F-86B1-622F884DC0CD}"/>
                </a:ext>
              </a:extLst>
            </p:cNvPr>
            <p:cNvSpPr>
              <a:spLocks/>
            </p:cNvSpPr>
            <p:nvPr/>
          </p:nvSpPr>
          <p:spPr bwMode="auto">
            <a:xfrm>
              <a:off x="2139" y="1224"/>
              <a:ext cx="737" cy="162"/>
            </a:xfrm>
            <a:custGeom>
              <a:avLst/>
              <a:gdLst>
                <a:gd name="T0" fmla="*/ 0 w 3228"/>
                <a:gd name="T1" fmla="*/ 0 h 717"/>
                <a:gd name="T2" fmla="*/ 538 w 3228"/>
                <a:gd name="T3" fmla="*/ 263 h 717"/>
                <a:gd name="T4" fmla="*/ 1146 w 3228"/>
                <a:gd name="T5" fmla="*/ 470 h 717"/>
                <a:gd name="T6" fmla="*/ 1808 w 3228"/>
                <a:gd name="T7" fmla="*/ 617 h 717"/>
                <a:gd name="T8" fmla="*/ 2507 w 3228"/>
                <a:gd name="T9" fmla="*/ 700 h 717"/>
                <a:gd name="T10" fmla="*/ 3226 w 3228"/>
                <a:gd name="T11" fmla="*/ 717 h 717"/>
                <a:gd name="T12" fmla="*/ 3228 w 3228"/>
                <a:gd name="T13" fmla="*/ 717 h 717"/>
              </a:gdLst>
              <a:ahLst/>
              <a:cxnLst>
                <a:cxn ang="0">
                  <a:pos x="T0" y="T1"/>
                </a:cxn>
                <a:cxn ang="0">
                  <a:pos x="T2" y="T3"/>
                </a:cxn>
                <a:cxn ang="0">
                  <a:pos x="T4" y="T5"/>
                </a:cxn>
                <a:cxn ang="0">
                  <a:pos x="T6" y="T7"/>
                </a:cxn>
                <a:cxn ang="0">
                  <a:pos x="T8" y="T9"/>
                </a:cxn>
                <a:cxn ang="0">
                  <a:pos x="T10" y="T11"/>
                </a:cxn>
                <a:cxn ang="0">
                  <a:pos x="T12" y="T13"/>
                </a:cxn>
              </a:cxnLst>
              <a:rect l="0" t="0" r="r" b="b"/>
              <a:pathLst>
                <a:path w="3228" h="717">
                  <a:moveTo>
                    <a:pt x="0" y="0"/>
                  </a:moveTo>
                  <a:lnTo>
                    <a:pt x="538" y="263"/>
                  </a:lnTo>
                  <a:lnTo>
                    <a:pt x="1146" y="470"/>
                  </a:lnTo>
                  <a:lnTo>
                    <a:pt x="1808" y="617"/>
                  </a:lnTo>
                  <a:lnTo>
                    <a:pt x="2507" y="700"/>
                  </a:lnTo>
                  <a:lnTo>
                    <a:pt x="3226" y="717"/>
                  </a:lnTo>
                  <a:lnTo>
                    <a:pt x="3228" y="717"/>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42" name="Group 37">
            <a:extLst>
              <a:ext uri="{FF2B5EF4-FFF2-40B4-BE49-F238E27FC236}">
                <a16:creationId xmlns:a16="http://schemas.microsoft.com/office/drawing/2014/main" id="{CBFD223F-CB83-4F7A-8140-B6536DB6A218}"/>
              </a:ext>
            </a:extLst>
          </p:cNvPr>
          <p:cNvGrpSpPr>
            <a:grpSpLocks/>
          </p:cNvGrpSpPr>
          <p:nvPr/>
        </p:nvGrpSpPr>
        <p:grpSpPr bwMode="auto">
          <a:xfrm>
            <a:off x="4209808" y="1663700"/>
            <a:ext cx="315912" cy="3060700"/>
            <a:chOff x="3594" y="782"/>
            <a:chExt cx="327" cy="3156"/>
          </a:xfrm>
        </p:grpSpPr>
        <p:sp>
          <p:nvSpPr>
            <p:cNvPr id="43" name="Freeform 38">
              <a:extLst>
                <a:ext uri="{FF2B5EF4-FFF2-40B4-BE49-F238E27FC236}">
                  <a16:creationId xmlns:a16="http://schemas.microsoft.com/office/drawing/2014/main" id="{B13B01AE-208E-4E53-A71A-33FA3A93B7D0}"/>
                </a:ext>
              </a:extLst>
            </p:cNvPr>
            <p:cNvSpPr>
              <a:spLocks/>
            </p:cNvSpPr>
            <p:nvPr/>
          </p:nvSpPr>
          <p:spPr bwMode="auto">
            <a:xfrm>
              <a:off x="3594" y="3519"/>
              <a:ext cx="323" cy="419"/>
            </a:xfrm>
            <a:custGeom>
              <a:avLst/>
              <a:gdLst>
                <a:gd name="T0" fmla="*/ 0 w 1410"/>
                <a:gd name="T1" fmla="*/ 1836 h 1836"/>
                <a:gd name="T2" fmla="*/ 468 w 1410"/>
                <a:gd name="T3" fmla="*/ 1523 h 1836"/>
                <a:gd name="T4" fmla="*/ 851 w 1410"/>
                <a:gd name="T5" fmla="*/ 1174 h 1836"/>
                <a:gd name="T6" fmla="*/ 1140 w 1410"/>
                <a:gd name="T7" fmla="*/ 798 h 1836"/>
                <a:gd name="T8" fmla="*/ 1327 w 1410"/>
                <a:gd name="T9" fmla="*/ 404 h 1836"/>
                <a:gd name="T10" fmla="*/ 1409 w 1410"/>
                <a:gd name="T11" fmla="*/ 0 h 1836"/>
                <a:gd name="T12" fmla="*/ 1410 w 1410"/>
                <a:gd name="T13" fmla="*/ 0 h 1836"/>
              </a:gdLst>
              <a:ahLst/>
              <a:cxnLst>
                <a:cxn ang="0">
                  <a:pos x="T0" y="T1"/>
                </a:cxn>
                <a:cxn ang="0">
                  <a:pos x="T2" y="T3"/>
                </a:cxn>
                <a:cxn ang="0">
                  <a:pos x="T4" y="T5"/>
                </a:cxn>
                <a:cxn ang="0">
                  <a:pos x="T6" y="T7"/>
                </a:cxn>
                <a:cxn ang="0">
                  <a:pos x="T8" y="T9"/>
                </a:cxn>
                <a:cxn ang="0">
                  <a:pos x="T10" y="T11"/>
                </a:cxn>
                <a:cxn ang="0">
                  <a:pos x="T12" y="T13"/>
                </a:cxn>
              </a:cxnLst>
              <a:rect l="0" t="0" r="r" b="b"/>
              <a:pathLst>
                <a:path w="1410" h="1836">
                  <a:moveTo>
                    <a:pt x="0" y="1836"/>
                  </a:moveTo>
                  <a:lnTo>
                    <a:pt x="468" y="1523"/>
                  </a:lnTo>
                  <a:lnTo>
                    <a:pt x="851" y="1174"/>
                  </a:lnTo>
                  <a:lnTo>
                    <a:pt x="1140" y="798"/>
                  </a:lnTo>
                  <a:lnTo>
                    <a:pt x="1327" y="404"/>
                  </a:lnTo>
                  <a:lnTo>
                    <a:pt x="1409" y="0"/>
                  </a:lnTo>
                  <a:lnTo>
                    <a:pt x="1410"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4" name="Freeform 39">
              <a:extLst>
                <a:ext uri="{FF2B5EF4-FFF2-40B4-BE49-F238E27FC236}">
                  <a16:creationId xmlns:a16="http://schemas.microsoft.com/office/drawing/2014/main" id="{A241290F-2446-4F04-B01A-495CFEADDCBA}"/>
                </a:ext>
              </a:extLst>
            </p:cNvPr>
            <p:cNvSpPr>
              <a:spLocks/>
            </p:cNvSpPr>
            <p:nvPr/>
          </p:nvSpPr>
          <p:spPr bwMode="auto">
            <a:xfrm>
              <a:off x="3600" y="782"/>
              <a:ext cx="321" cy="419"/>
            </a:xfrm>
            <a:custGeom>
              <a:avLst/>
              <a:gdLst>
                <a:gd name="T0" fmla="*/ 0 w 1410"/>
                <a:gd name="T1" fmla="*/ 1835 h 1835"/>
                <a:gd name="T2" fmla="*/ 468 w 1410"/>
                <a:gd name="T3" fmla="*/ 1521 h 1835"/>
                <a:gd name="T4" fmla="*/ 851 w 1410"/>
                <a:gd name="T5" fmla="*/ 1173 h 1835"/>
                <a:gd name="T6" fmla="*/ 1140 w 1410"/>
                <a:gd name="T7" fmla="*/ 796 h 1835"/>
                <a:gd name="T8" fmla="*/ 1327 w 1410"/>
                <a:gd name="T9" fmla="*/ 403 h 1835"/>
                <a:gd name="T10" fmla="*/ 1409 w 1410"/>
                <a:gd name="T11" fmla="*/ 0 h 1835"/>
                <a:gd name="T12" fmla="*/ 1410 w 1410"/>
                <a:gd name="T13" fmla="*/ 0 h 1835"/>
              </a:gdLst>
              <a:ahLst/>
              <a:cxnLst>
                <a:cxn ang="0">
                  <a:pos x="T0" y="T1"/>
                </a:cxn>
                <a:cxn ang="0">
                  <a:pos x="T2" y="T3"/>
                </a:cxn>
                <a:cxn ang="0">
                  <a:pos x="T4" y="T5"/>
                </a:cxn>
                <a:cxn ang="0">
                  <a:pos x="T6" y="T7"/>
                </a:cxn>
                <a:cxn ang="0">
                  <a:pos x="T8" y="T9"/>
                </a:cxn>
                <a:cxn ang="0">
                  <a:pos x="T10" y="T11"/>
                </a:cxn>
                <a:cxn ang="0">
                  <a:pos x="T12" y="T13"/>
                </a:cxn>
              </a:cxnLst>
              <a:rect l="0" t="0" r="r" b="b"/>
              <a:pathLst>
                <a:path w="1410" h="1835">
                  <a:moveTo>
                    <a:pt x="0" y="1835"/>
                  </a:moveTo>
                  <a:lnTo>
                    <a:pt x="468" y="1521"/>
                  </a:lnTo>
                  <a:lnTo>
                    <a:pt x="851" y="1173"/>
                  </a:lnTo>
                  <a:lnTo>
                    <a:pt x="1140" y="796"/>
                  </a:lnTo>
                  <a:lnTo>
                    <a:pt x="1327" y="403"/>
                  </a:lnTo>
                  <a:lnTo>
                    <a:pt x="1409" y="0"/>
                  </a:lnTo>
                  <a:lnTo>
                    <a:pt x="1410"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45" name="Group 40">
            <a:extLst>
              <a:ext uri="{FF2B5EF4-FFF2-40B4-BE49-F238E27FC236}">
                <a16:creationId xmlns:a16="http://schemas.microsoft.com/office/drawing/2014/main" id="{2F99B144-3176-4AFB-9365-31ADD2491332}"/>
              </a:ext>
            </a:extLst>
          </p:cNvPr>
          <p:cNvGrpSpPr>
            <a:grpSpLocks/>
          </p:cNvGrpSpPr>
          <p:nvPr/>
        </p:nvGrpSpPr>
        <p:grpSpPr bwMode="auto">
          <a:xfrm>
            <a:off x="3531945" y="1092200"/>
            <a:ext cx="720725" cy="2813050"/>
            <a:chOff x="2896" y="193"/>
            <a:chExt cx="743" cy="2901"/>
          </a:xfrm>
        </p:grpSpPr>
        <p:sp>
          <p:nvSpPr>
            <p:cNvPr id="46" name="Freeform 41">
              <a:extLst>
                <a:ext uri="{FF2B5EF4-FFF2-40B4-BE49-F238E27FC236}">
                  <a16:creationId xmlns:a16="http://schemas.microsoft.com/office/drawing/2014/main" id="{CE19D286-E52E-40FC-B08F-3417E61D7A6C}"/>
                </a:ext>
              </a:extLst>
            </p:cNvPr>
            <p:cNvSpPr>
              <a:spLocks/>
            </p:cNvSpPr>
            <p:nvPr/>
          </p:nvSpPr>
          <p:spPr bwMode="auto">
            <a:xfrm>
              <a:off x="2896" y="2930"/>
              <a:ext cx="737" cy="164"/>
            </a:xfrm>
            <a:custGeom>
              <a:avLst/>
              <a:gdLst>
                <a:gd name="T0" fmla="*/ 3226 w 3226"/>
                <a:gd name="T1" fmla="*/ 717 h 717"/>
                <a:gd name="T2" fmla="*/ 2688 w 3226"/>
                <a:gd name="T3" fmla="*/ 454 h 717"/>
                <a:gd name="T4" fmla="*/ 2081 w 3226"/>
                <a:gd name="T5" fmla="*/ 248 h 717"/>
                <a:gd name="T6" fmla="*/ 1419 w 3226"/>
                <a:gd name="T7" fmla="*/ 101 h 717"/>
                <a:gd name="T8" fmla="*/ 719 w 3226"/>
                <a:gd name="T9" fmla="*/ 17 h 717"/>
                <a:gd name="T10" fmla="*/ 0 w 3226"/>
                <a:gd name="T11" fmla="*/ 0 h 717"/>
                <a:gd name="T12" fmla="*/ 1 w 3226"/>
                <a:gd name="T13" fmla="*/ 0 h 717"/>
              </a:gdLst>
              <a:ahLst/>
              <a:cxnLst>
                <a:cxn ang="0">
                  <a:pos x="T0" y="T1"/>
                </a:cxn>
                <a:cxn ang="0">
                  <a:pos x="T2" y="T3"/>
                </a:cxn>
                <a:cxn ang="0">
                  <a:pos x="T4" y="T5"/>
                </a:cxn>
                <a:cxn ang="0">
                  <a:pos x="T6" y="T7"/>
                </a:cxn>
                <a:cxn ang="0">
                  <a:pos x="T8" y="T9"/>
                </a:cxn>
                <a:cxn ang="0">
                  <a:pos x="T10" y="T11"/>
                </a:cxn>
                <a:cxn ang="0">
                  <a:pos x="T12" y="T13"/>
                </a:cxn>
              </a:cxnLst>
              <a:rect l="0" t="0" r="r" b="b"/>
              <a:pathLst>
                <a:path w="3226" h="717">
                  <a:moveTo>
                    <a:pt x="3226" y="717"/>
                  </a:moveTo>
                  <a:lnTo>
                    <a:pt x="2688" y="454"/>
                  </a:lnTo>
                  <a:lnTo>
                    <a:pt x="2081" y="248"/>
                  </a:lnTo>
                  <a:lnTo>
                    <a:pt x="1419" y="101"/>
                  </a:lnTo>
                  <a:lnTo>
                    <a:pt x="719" y="17"/>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7" name="Freeform 42">
              <a:extLst>
                <a:ext uri="{FF2B5EF4-FFF2-40B4-BE49-F238E27FC236}">
                  <a16:creationId xmlns:a16="http://schemas.microsoft.com/office/drawing/2014/main" id="{A214DF5E-7C92-48C7-B4B7-C81709C2D355}"/>
                </a:ext>
              </a:extLst>
            </p:cNvPr>
            <p:cNvSpPr>
              <a:spLocks/>
            </p:cNvSpPr>
            <p:nvPr/>
          </p:nvSpPr>
          <p:spPr bwMode="auto">
            <a:xfrm>
              <a:off x="2903" y="193"/>
              <a:ext cx="736" cy="164"/>
            </a:xfrm>
            <a:custGeom>
              <a:avLst/>
              <a:gdLst>
                <a:gd name="T0" fmla="*/ 3226 w 3226"/>
                <a:gd name="T1" fmla="*/ 716 h 716"/>
                <a:gd name="T2" fmla="*/ 2688 w 3226"/>
                <a:gd name="T3" fmla="*/ 453 h 716"/>
                <a:gd name="T4" fmla="*/ 2080 w 3226"/>
                <a:gd name="T5" fmla="*/ 247 h 716"/>
                <a:gd name="T6" fmla="*/ 1418 w 3226"/>
                <a:gd name="T7" fmla="*/ 99 h 716"/>
                <a:gd name="T8" fmla="*/ 719 w 3226"/>
                <a:gd name="T9" fmla="*/ 16 h 716"/>
                <a:gd name="T10" fmla="*/ 0 w 3226"/>
                <a:gd name="T11" fmla="*/ 0 h 716"/>
                <a:gd name="T12" fmla="*/ 1 w 3226"/>
                <a:gd name="T13" fmla="*/ 0 h 716"/>
              </a:gdLst>
              <a:ahLst/>
              <a:cxnLst>
                <a:cxn ang="0">
                  <a:pos x="T0" y="T1"/>
                </a:cxn>
                <a:cxn ang="0">
                  <a:pos x="T2" y="T3"/>
                </a:cxn>
                <a:cxn ang="0">
                  <a:pos x="T4" y="T5"/>
                </a:cxn>
                <a:cxn ang="0">
                  <a:pos x="T6" y="T7"/>
                </a:cxn>
                <a:cxn ang="0">
                  <a:pos x="T8" y="T9"/>
                </a:cxn>
                <a:cxn ang="0">
                  <a:pos x="T10" y="T11"/>
                </a:cxn>
                <a:cxn ang="0">
                  <a:pos x="T12" y="T13"/>
                </a:cxn>
              </a:cxnLst>
              <a:rect l="0" t="0" r="r" b="b"/>
              <a:pathLst>
                <a:path w="3226" h="716">
                  <a:moveTo>
                    <a:pt x="3226" y="716"/>
                  </a:moveTo>
                  <a:lnTo>
                    <a:pt x="2688" y="453"/>
                  </a:lnTo>
                  <a:lnTo>
                    <a:pt x="2080" y="247"/>
                  </a:lnTo>
                  <a:lnTo>
                    <a:pt x="1418" y="99"/>
                  </a:lnTo>
                  <a:lnTo>
                    <a:pt x="719" y="16"/>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48" name="Group 43">
            <a:extLst>
              <a:ext uri="{FF2B5EF4-FFF2-40B4-BE49-F238E27FC236}">
                <a16:creationId xmlns:a16="http://schemas.microsoft.com/office/drawing/2014/main" id="{84D4DA43-7201-4F90-8A7C-36F48D1B3FAC}"/>
              </a:ext>
            </a:extLst>
          </p:cNvPr>
          <p:cNvGrpSpPr>
            <a:grpSpLocks/>
          </p:cNvGrpSpPr>
          <p:nvPr/>
        </p:nvGrpSpPr>
        <p:grpSpPr bwMode="auto">
          <a:xfrm>
            <a:off x="2514358" y="1273175"/>
            <a:ext cx="315912" cy="3060700"/>
            <a:chOff x="1852" y="380"/>
            <a:chExt cx="326" cy="3156"/>
          </a:xfrm>
        </p:grpSpPr>
        <p:sp>
          <p:nvSpPr>
            <p:cNvPr id="49" name="Freeform 44">
              <a:extLst>
                <a:ext uri="{FF2B5EF4-FFF2-40B4-BE49-F238E27FC236}">
                  <a16:creationId xmlns:a16="http://schemas.microsoft.com/office/drawing/2014/main" id="{B3653C95-CBBF-428D-8FE5-3749C29C2E9D}"/>
                </a:ext>
              </a:extLst>
            </p:cNvPr>
            <p:cNvSpPr>
              <a:spLocks/>
            </p:cNvSpPr>
            <p:nvPr/>
          </p:nvSpPr>
          <p:spPr bwMode="auto">
            <a:xfrm>
              <a:off x="1852" y="3117"/>
              <a:ext cx="320" cy="419"/>
            </a:xfrm>
            <a:custGeom>
              <a:avLst/>
              <a:gdLst>
                <a:gd name="T0" fmla="*/ 1408 w 1408"/>
                <a:gd name="T1" fmla="*/ 0 h 1836"/>
                <a:gd name="T2" fmla="*/ 940 w 1408"/>
                <a:gd name="T3" fmla="*/ 313 h 1836"/>
                <a:gd name="T4" fmla="*/ 557 w 1408"/>
                <a:gd name="T5" fmla="*/ 663 h 1836"/>
                <a:gd name="T6" fmla="*/ 268 w 1408"/>
                <a:gd name="T7" fmla="*/ 1038 h 1836"/>
                <a:gd name="T8" fmla="*/ 81 w 1408"/>
                <a:gd name="T9" fmla="*/ 1433 h 1836"/>
                <a:gd name="T10" fmla="*/ 0 w 1408"/>
                <a:gd name="T11" fmla="*/ 1836 h 1836"/>
                <a:gd name="T12" fmla="*/ 1 w 1408"/>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408" h="1836">
                  <a:moveTo>
                    <a:pt x="1408" y="0"/>
                  </a:moveTo>
                  <a:lnTo>
                    <a:pt x="940" y="313"/>
                  </a:lnTo>
                  <a:lnTo>
                    <a:pt x="557" y="663"/>
                  </a:lnTo>
                  <a:lnTo>
                    <a:pt x="268" y="1038"/>
                  </a:lnTo>
                  <a:lnTo>
                    <a:pt x="81" y="1433"/>
                  </a:lnTo>
                  <a:lnTo>
                    <a:pt x="0" y="1836"/>
                  </a:lnTo>
                  <a:lnTo>
                    <a:pt x="1" y="1836"/>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0" name="Freeform 45">
              <a:extLst>
                <a:ext uri="{FF2B5EF4-FFF2-40B4-BE49-F238E27FC236}">
                  <a16:creationId xmlns:a16="http://schemas.microsoft.com/office/drawing/2014/main" id="{ED1F6973-0182-4463-BF75-40D34498996A}"/>
                </a:ext>
              </a:extLst>
            </p:cNvPr>
            <p:cNvSpPr>
              <a:spLocks/>
            </p:cNvSpPr>
            <p:nvPr/>
          </p:nvSpPr>
          <p:spPr bwMode="auto">
            <a:xfrm>
              <a:off x="1856" y="380"/>
              <a:ext cx="322" cy="419"/>
            </a:xfrm>
            <a:custGeom>
              <a:avLst/>
              <a:gdLst>
                <a:gd name="T0" fmla="*/ 1409 w 1409"/>
                <a:gd name="T1" fmla="*/ 0 h 1835"/>
                <a:gd name="T2" fmla="*/ 941 w 1409"/>
                <a:gd name="T3" fmla="*/ 313 h 1835"/>
                <a:gd name="T4" fmla="*/ 558 w 1409"/>
                <a:gd name="T5" fmla="*/ 663 h 1835"/>
                <a:gd name="T6" fmla="*/ 270 w 1409"/>
                <a:gd name="T7" fmla="*/ 1039 h 1835"/>
                <a:gd name="T8" fmla="*/ 83 w 1409"/>
                <a:gd name="T9" fmla="*/ 1433 h 1835"/>
                <a:gd name="T10" fmla="*/ 0 w 1409"/>
                <a:gd name="T11" fmla="*/ 1835 h 1835"/>
                <a:gd name="T12" fmla="*/ 1 w 1409"/>
                <a:gd name="T13" fmla="*/ 1835 h 1835"/>
              </a:gdLst>
              <a:ahLst/>
              <a:cxnLst>
                <a:cxn ang="0">
                  <a:pos x="T0" y="T1"/>
                </a:cxn>
                <a:cxn ang="0">
                  <a:pos x="T2" y="T3"/>
                </a:cxn>
                <a:cxn ang="0">
                  <a:pos x="T4" y="T5"/>
                </a:cxn>
                <a:cxn ang="0">
                  <a:pos x="T6" y="T7"/>
                </a:cxn>
                <a:cxn ang="0">
                  <a:pos x="T8" y="T9"/>
                </a:cxn>
                <a:cxn ang="0">
                  <a:pos x="T10" y="T11"/>
                </a:cxn>
                <a:cxn ang="0">
                  <a:pos x="T12" y="T13"/>
                </a:cxn>
              </a:cxnLst>
              <a:rect l="0" t="0" r="r" b="b"/>
              <a:pathLst>
                <a:path w="1409" h="1835">
                  <a:moveTo>
                    <a:pt x="1409" y="0"/>
                  </a:moveTo>
                  <a:lnTo>
                    <a:pt x="941" y="313"/>
                  </a:lnTo>
                  <a:lnTo>
                    <a:pt x="558" y="663"/>
                  </a:lnTo>
                  <a:lnTo>
                    <a:pt x="270" y="1039"/>
                  </a:lnTo>
                  <a:lnTo>
                    <a:pt x="83" y="1433"/>
                  </a:lnTo>
                  <a:lnTo>
                    <a:pt x="0" y="1835"/>
                  </a:lnTo>
                  <a:lnTo>
                    <a:pt x="1" y="1835"/>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51" name="Group 46">
            <a:extLst>
              <a:ext uri="{FF2B5EF4-FFF2-40B4-BE49-F238E27FC236}">
                <a16:creationId xmlns:a16="http://schemas.microsoft.com/office/drawing/2014/main" id="{CF2D49CD-2A93-4836-B3E2-385B59CBA76C}"/>
              </a:ext>
            </a:extLst>
          </p:cNvPr>
          <p:cNvGrpSpPr>
            <a:grpSpLocks/>
          </p:cNvGrpSpPr>
          <p:nvPr/>
        </p:nvGrpSpPr>
        <p:grpSpPr bwMode="auto">
          <a:xfrm>
            <a:off x="3495433" y="2070100"/>
            <a:ext cx="708025" cy="2835275"/>
            <a:chOff x="2857" y="1201"/>
            <a:chExt cx="731" cy="2924"/>
          </a:xfrm>
        </p:grpSpPr>
        <p:sp>
          <p:nvSpPr>
            <p:cNvPr id="52" name="Freeform 47">
              <a:extLst>
                <a:ext uri="{FF2B5EF4-FFF2-40B4-BE49-F238E27FC236}">
                  <a16:creationId xmlns:a16="http://schemas.microsoft.com/office/drawing/2014/main" id="{7FF9B829-A47E-407D-A329-5C9415774BDA}"/>
                </a:ext>
              </a:extLst>
            </p:cNvPr>
            <p:cNvSpPr>
              <a:spLocks/>
            </p:cNvSpPr>
            <p:nvPr/>
          </p:nvSpPr>
          <p:spPr bwMode="auto">
            <a:xfrm>
              <a:off x="2864" y="1201"/>
              <a:ext cx="724" cy="187"/>
            </a:xfrm>
            <a:custGeom>
              <a:avLst/>
              <a:gdLst>
                <a:gd name="T0" fmla="*/ 0 w 3178"/>
                <a:gd name="T1" fmla="*/ 814 h 814"/>
                <a:gd name="T2" fmla="*/ 698 w 3178"/>
                <a:gd name="T3" fmla="*/ 766 h 814"/>
                <a:gd name="T4" fmla="*/ 1380 w 3178"/>
                <a:gd name="T5" fmla="*/ 658 h 814"/>
                <a:gd name="T6" fmla="*/ 2031 w 3178"/>
                <a:gd name="T7" fmla="*/ 491 h 814"/>
                <a:gd name="T8" fmla="*/ 2635 w 3178"/>
                <a:gd name="T9" fmla="*/ 271 h 814"/>
                <a:gd name="T10" fmla="*/ 3177 w 3178"/>
                <a:gd name="T11" fmla="*/ 0 h 814"/>
                <a:gd name="T12" fmla="*/ 3178 w 3178"/>
                <a:gd name="T13" fmla="*/ 0 h 814"/>
              </a:gdLst>
              <a:ahLst/>
              <a:cxnLst>
                <a:cxn ang="0">
                  <a:pos x="T0" y="T1"/>
                </a:cxn>
                <a:cxn ang="0">
                  <a:pos x="T2" y="T3"/>
                </a:cxn>
                <a:cxn ang="0">
                  <a:pos x="T4" y="T5"/>
                </a:cxn>
                <a:cxn ang="0">
                  <a:pos x="T6" y="T7"/>
                </a:cxn>
                <a:cxn ang="0">
                  <a:pos x="T8" y="T9"/>
                </a:cxn>
                <a:cxn ang="0">
                  <a:pos x="T10" y="T11"/>
                </a:cxn>
                <a:cxn ang="0">
                  <a:pos x="T12" y="T13"/>
                </a:cxn>
              </a:cxnLst>
              <a:rect l="0" t="0" r="r" b="b"/>
              <a:pathLst>
                <a:path w="3178" h="814">
                  <a:moveTo>
                    <a:pt x="0" y="814"/>
                  </a:moveTo>
                  <a:lnTo>
                    <a:pt x="698" y="766"/>
                  </a:lnTo>
                  <a:lnTo>
                    <a:pt x="1380" y="658"/>
                  </a:lnTo>
                  <a:lnTo>
                    <a:pt x="2031" y="491"/>
                  </a:lnTo>
                  <a:lnTo>
                    <a:pt x="2635" y="271"/>
                  </a:lnTo>
                  <a:lnTo>
                    <a:pt x="3177" y="0"/>
                  </a:lnTo>
                  <a:lnTo>
                    <a:pt x="3178"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3" name="Freeform 48">
              <a:extLst>
                <a:ext uri="{FF2B5EF4-FFF2-40B4-BE49-F238E27FC236}">
                  <a16:creationId xmlns:a16="http://schemas.microsoft.com/office/drawing/2014/main" id="{4E2BE030-1F4F-45D9-80EC-BF335F94E528}"/>
                </a:ext>
              </a:extLst>
            </p:cNvPr>
            <p:cNvSpPr>
              <a:spLocks/>
            </p:cNvSpPr>
            <p:nvPr/>
          </p:nvSpPr>
          <p:spPr bwMode="auto">
            <a:xfrm>
              <a:off x="2857" y="3938"/>
              <a:ext cx="725" cy="187"/>
            </a:xfrm>
            <a:custGeom>
              <a:avLst/>
              <a:gdLst>
                <a:gd name="T0" fmla="*/ 0 w 3179"/>
                <a:gd name="T1" fmla="*/ 814 h 814"/>
                <a:gd name="T2" fmla="*/ 698 w 3179"/>
                <a:gd name="T3" fmla="*/ 768 h 814"/>
                <a:gd name="T4" fmla="*/ 1381 w 3179"/>
                <a:gd name="T5" fmla="*/ 659 h 814"/>
                <a:gd name="T6" fmla="*/ 2031 w 3179"/>
                <a:gd name="T7" fmla="*/ 493 h 814"/>
                <a:gd name="T8" fmla="*/ 2635 w 3179"/>
                <a:gd name="T9" fmla="*/ 271 h 814"/>
                <a:gd name="T10" fmla="*/ 3178 w 3179"/>
                <a:gd name="T11" fmla="*/ 0 h 814"/>
                <a:gd name="T12" fmla="*/ 3179 w 3179"/>
                <a:gd name="T13" fmla="*/ 0 h 814"/>
              </a:gdLst>
              <a:ahLst/>
              <a:cxnLst>
                <a:cxn ang="0">
                  <a:pos x="T0" y="T1"/>
                </a:cxn>
                <a:cxn ang="0">
                  <a:pos x="T2" y="T3"/>
                </a:cxn>
                <a:cxn ang="0">
                  <a:pos x="T4" y="T5"/>
                </a:cxn>
                <a:cxn ang="0">
                  <a:pos x="T6" y="T7"/>
                </a:cxn>
                <a:cxn ang="0">
                  <a:pos x="T8" y="T9"/>
                </a:cxn>
                <a:cxn ang="0">
                  <a:pos x="T10" y="T11"/>
                </a:cxn>
                <a:cxn ang="0">
                  <a:pos x="T12" y="T13"/>
                </a:cxn>
              </a:cxnLst>
              <a:rect l="0" t="0" r="r" b="b"/>
              <a:pathLst>
                <a:path w="3179" h="814">
                  <a:moveTo>
                    <a:pt x="0" y="814"/>
                  </a:moveTo>
                  <a:lnTo>
                    <a:pt x="698" y="768"/>
                  </a:lnTo>
                  <a:lnTo>
                    <a:pt x="1381" y="659"/>
                  </a:lnTo>
                  <a:lnTo>
                    <a:pt x="2031" y="493"/>
                  </a:lnTo>
                  <a:lnTo>
                    <a:pt x="2635" y="271"/>
                  </a:lnTo>
                  <a:lnTo>
                    <a:pt x="3178" y="0"/>
                  </a:lnTo>
                  <a:lnTo>
                    <a:pt x="3179"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54" name="Group 49">
            <a:extLst>
              <a:ext uri="{FF2B5EF4-FFF2-40B4-BE49-F238E27FC236}">
                <a16:creationId xmlns:a16="http://schemas.microsoft.com/office/drawing/2014/main" id="{D5D3EBB9-B48B-42C8-B1BA-F1A51D09BEF4}"/>
              </a:ext>
            </a:extLst>
          </p:cNvPr>
          <p:cNvGrpSpPr>
            <a:grpSpLocks/>
          </p:cNvGrpSpPr>
          <p:nvPr/>
        </p:nvGrpSpPr>
        <p:grpSpPr bwMode="auto">
          <a:xfrm>
            <a:off x="4235208" y="1250950"/>
            <a:ext cx="279400" cy="3067050"/>
            <a:chOff x="3621" y="357"/>
            <a:chExt cx="287" cy="3162"/>
          </a:xfrm>
        </p:grpSpPr>
        <p:sp>
          <p:nvSpPr>
            <p:cNvPr id="55" name="Freeform 50">
              <a:extLst>
                <a:ext uri="{FF2B5EF4-FFF2-40B4-BE49-F238E27FC236}">
                  <a16:creationId xmlns:a16="http://schemas.microsoft.com/office/drawing/2014/main" id="{36C161D6-0684-4278-87CA-527B22AF865A}"/>
                </a:ext>
              </a:extLst>
            </p:cNvPr>
            <p:cNvSpPr>
              <a:spLocks/>
            </p:cNvSpPr>
            <p:nvPr/>
          </p:nvSpPr>
          <p:spPr bwMode="auto">
            <a:xfrm>
              <a:off x="3625" y="357"/>
              <a:ext cx="283" cy="425"/>
            </a:xfrm>
            <a:custGeom>
              <a:avLst/>
              <a:gdLst>
                <a:gd name="T0" fmla="*/ 1239 w 1239"/>
                <a:gd name="T1" fmla="*/ 1864 h 1864"/>
                <a:gd name="T2" fmla="*/ 1210 w 1239"/>
                <a:gd name="T3" fmla="*/ 1449 h 1864"/>
                <a:gd name="T4" fmla="*/ 1066 w 1239"/>
                <a:gd name="T5" fmla="*/ 1044 h 1864"/>
                <a:gd name="T6" fmla="*/ 812 w 1239"/>
                <a:gd name="T7" fmla="*/ 662 h 1864"/>
                <a:gd name="T8" fmla="*/ 454 w 1239"/>
                <a:gd name="T9" fmla="*/ 311 h 1864"/>
                <a:gd name="T10" fmla="*/ 0 w 1239"/>
                <a:gd name="T11" fmla="*/ 0 h 1864"/>
                <a:gd name="T12" fmla="*/ 1 w 1239"/>
                <a:gd name="T13" fmla="*/ 0 h 1864"/>
              </a:gdLst>
              <a:ahLst/>
              <a:cxnLst>
                <a:cxn ang="0">
                  <a:pos x="T0" y="T1"/>
                </a:cxn>
                <a:cxn ang="0">
                  <a:pos x="T2" y="T3"/>
                </a:cxn>
                <a:cxn ang="0">
                  <a:pos x="T4" y="T5"/>
                </a:cxn>
                <a:cxn ang="0">
                  <a:pos x="T6" y="T7"/>
                </a:cxn>
                <a:cxn ang="0">
                  <a:pos x="T8" y="T9"/>
                </a:cxn>
                <a:cxn ang="0">
                  <a:pos x="T10" y="T11"/>
                </a:cxn>
                <a:cxn ang="0">
                  <a:pos x="T12" y="T13"/>
                </a:cxn>
              </a:cxnLst>
              <a:rect l="0" t="0" r="r" b="b"/>
              <a:pathLst>
                <a:path w="1239" h="1864">
                  <a:moveTo>
                    <a:pt x="1239" y="1864"/>
                  </a:moveTo>
                  <a:lnTo>
                    <a:pt x="1210" y="1449"/>
                  </a:lnTo>
                  <a:lnTo>
                    <a:pt x="1066" y="1044"/>
                  </a:lnTo>
                  <a:lnTo>
                    <a:pt x="812" y="662"/>
                  </a:lnTo>
                  <a:lnTo>
                    <a:pt x="454" y="311"/>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6" name="Freeform 51">
              <a:extLst>
                <a:ext uri="{FF2B5EF4-FFF2-40B4-BE49-F238E27FC236}">
                  <a16:creationId xmlns:a16="http://schemas.microsoft.com/office/drawing/2014/main" id="{D89E2DD4-4003-4C44-88BF-DA4DE5D10C40}"/>
                </a:ext>
              </a:extLst>
            </p:cNvPr>
            <p:cNvSpPr>
              <a:spLocks/>
            </p:cNvSpPr>
            <p:nvPr/>
          </p:nvSpPr>
          <p:spPr bwMode="auto">
            <a:xfrm>
              <a:off x="3621" y="3094"/>
              <a:ext cx="281" cy="425"/>
            </a:xfrm>
            <a:custGeom>
              <a:avLst/>
              <a:gdLst>
                <a:gd name="T0" fmla="*/ 1240 w 1240"/>
                <a:gd name="T1" fmla="*/ 1865 h 1865"/>
                <a:gd name="T2" fmla="*/ 1210 w 1240"/>
                <a:gd name="T3" fmla="*/ 1449 h 1865"/>
                <a:gd name="T4" fmla="*/ 1066 w 1240"/>
                <a:gd name="T5" fmla="*/ 1044 h 1865"/>
                <a:gd name="T6" fmla="*/ 812 w 1240"/>
                <a:gd name="T7" fmla="*/ 661 h 1865"/>
                <a:gd name="T8" fmla="*/ 453 w 1240"/>
                <a:gd name="T9" fmla="*/ 311 h 1865"/>
                <a:gd name="T10" fmla="*/ 0 w 1240"/>
                <a:gd name="T11" fmla="*/ 0 h 1865"/>
                <a:gd name="T12" fmla="*/ 1 w 1240"/>
                <a:gd name="T13" fmla="*/ 0 h 1865"/>
              </a:gdLst>
              <a:ahLst/>
              <a:cxnLst>
                <a:cxn ang="0">
                  <a:pos x="T0" y="T1"/>
                </a:cxn>
                <a:cxn ang="0">
                  <a:pos x="T2" y="T3"/>
                </a:cxn>
                <a:cxn ang="0">
                  <a:pos x="T4" y="T5"/>
                </a:cxn>
                <a:cxn ang="0">
                  <a:pos x="T6" y="T7"/>
                </a:cxn>
                <a:cxn ang="0">
                  <a:pos x="T8" y="T9"/>
                </a:cxn>
                <a:cxn ang="0">
                  <a:pos x="T10" y="T11"/>
                </a:cxn>
                <a:cxn ang="0">
                  <a:pos x="T12" y="T13"/>
                </a:cxn>
              </a:cxnLst>
              <a:rect l="0" t="0" r="r" b="b"/>
              <a:pathLst>
                <a:path w="1240" h="1865">
                  <a:moveTo>
                    <a:pt x="1240" y="1865"/>
                  </a:moveTo>
                  <a:lnTo>
                    <a:pt x="1210" y="1449"/>
                  </a:lnTo>
                  <a:lnTo>
                    <a:pt x="1066" y="1044"/>
                  </a:lnTo>
                  <a:lnTo>
                    <a:pt x="812" y="661"/>
                  </a:lnTo>
                  <a:lnTo>
                    <a:pt x="453" y="311"/>
                  </a:lnTo>
                  <a:lnTo>
                    <a:pt x="0" y="0"/>
                  </a:lnTo>
                  <a:lnTo>
                    <a:pt x="1" y="0"/>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57" name="Group 52">
            <a:extLst>
              <a:ext uri="{FF2B5EF4-FFF2-40B4-BE49-F238E27FC236}">
                <a16:creationId xmlns:a16="http://schemas.microsoft.com/office/drawing/2014/main" id="{EFB67DC5-52E1-4E31-8DCA-5E27439BB01A}"/>
              </a:ext>
            </a:extLst>
          </p:cNvPr>
          <p:cNvGrpSpPr>
            <a:grpSpLocks/>
          </p:cNvGrpSpPr>
          <p:nvPr/>
        </p:nvGrpSpPr>
        <p:grpSpPr bwMode="auto">
          <a:xfrm>
            <a:off x="2819158" y="1092200"/>
            <a:ext cx="708025" cy="2835275"/>
            <a:chOff x="2160" y="193"/>
            <a:chExt cx="730" cy="2924"/>
          </a:xfrm>
        </p:grpSpPr>
        <p:sp>
          <p:nvSpPr>
            <p:cNvPr id="58" name="Freeform 53">
              <a:extLst>
                <a:ext uri="{FF2B5EF4-FFF2-40B4-BE49-F238E27FC236}">
                  <a16:creationId xmlns:a16="http://schemas.microsoft.com/office/drawing/2014/main" id="{101BC418-23F2-4366-B25C-CAAAF6986521}"/>
                </a:ext>
              </a:extLst>
            </p:cNvPr>
            <p:cNvSpPr>
              <a:spLocks/>
            </p:cNvSpPr>
            <p:nvPr/>
          </p:nvSpPr>
          <p:spPr bwMode="auto">
            <a:xfrm>
              <a:off x="2166" y="193"/>
              <a:ext cx="724" cy="187"/>
            </a:xfrm>
            <a:custGeom>
              <a:avLst/>
              <a:gdLst>
                <a:gd name="T0" fmla="*/ 3176 w 3176"/>
                <a:gd name="T1" fmla="*/ 0 h 814"/>
                <a:gd name="T2" fmla="*/ 2479 w 3176"/>
                <a:gd name="T3" fmla="*/ 46 h 814"/>
                <a:gd name="T4" fmla="*/ 1797 w 3176"/>
                <a:gd name="T5" fmla="*/ 155 h 814"/>
                <a:gd name="T6" fmla="*/ 1146 w 3176"/>
                <a:gd name="T7" fmla="*/ 321 h 814"/>
                <a:gd name="T8" fmla="*/ 542 w 3176"/>
                <a:gd name="T9" fmla="*/ 543 h 814"/>
                <a:gd name="T10" fmla="*/ 0 w 3176"/>
                <a:gd name="T11" fmla="*/ 814 h 814"/>
                <a:gd name="T12" fmla="*/ 1 w 3176"/>
                <a:gd name="T13" fmla="*/ 814 h 814"/>
              </a:gdLst>
              <a:ahLst/>
              <a:cxnLst>
                <a:cxn ang="0">
                  <a:pos x="T0" y="T1"/>
                </a:cxn>
                <a:cxn ang="0">
                  <a:pos x="T2" y="T3"/>
                </a:cxn>
                <a:cxn ang="0">
                  <a:pos x="T4" y="T5"/>
                </a:cxn>
                <a:cxn ang="0">
                  <a:pos x="T6" y="T7"/>
                </a:cxn>
                <a:cxn ang="0">
                  <a:pos x="T8" y="T9"/>
                </a:cxn>
                <a:cxn ang="0">
                  <a:pos x="T10" y="T11"/>
                </a:cxn>
                <a:cxn ang="0">
                  <a:pos x="T12" y="T13"/>
                </a:cxn>
              </a:cxnLst>
              <a:rect l="0" t="0" r="r" b="b"/>
              <a:pathLst>
                <a:path w="3176" h="814">
                  <a:moveTo>
                    <a:pt x="3176" y="0"/>
                  </a:moveTo>
                  <a:lnTo>
                    <a:pt x="2479" y="46"/>
                  </a:lnTo>
                  <a:lnTo>
                    <a:pt x="1797" y="155"/>
                  </a:lnTo>
                  <a:lnTo>
                    <a:pt x="1146" y="321"/>
                  </a:lnTo>
                  <a:lnTo>
                    <a:pt x="542" y="543"/>
                  </a:lnTo>
                  <a:lnTo>
                    <a:pt x="0" y="814"/>
                  </a:lnTo>
                  <a:lnTo>
                    <a:pt x="1" y="81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9" name="Freeform 54">
              <a:extLst>
                <a:ext uri="{FF2B5EF4-FFF2-40B4-BE49-F238E27FC236}">
                  <a16:creationId xmlns:a16="http://schemas.microsoft.com/office/drawing/2014/main" id="{C70C443E-4D69-4F48-9F33-23215F1A4C5C}"/>
                </a:ext>
              </a:extLst>
            </p:cNvPr>
            <p:cNvSpPr>
              <a:spLocks/>
            </p:cNvSpPr>
            <p:nvPr/>
          </p:nvSpPr>
          <p:spPr bwMode="auto">
            <a:xfrm>
              <a:off x="2160" y="2932"/>
              <a:ext cx="724" cy="185"/>
            </a:xfrm>
            <a:custGeom>
              <a:avLst/>
              <a:gdLst>
                <a:gd name="T0" fmla="*/ 3177 w 3177"/>
                <a:gd name="T1" fmla="*/ 0 h 814"/>
                <a:gd name="T2" fmla="*/ 2480 w 3177"/>
                <a:gd name="T3" fmla="*/ 47 h 814"/>
                <a:gd name="T4" fmla="*/ 1797 w 3177"/>
                <a:gd name="T5" fmla="*/ 155 h 814"/>
                <a:gd name="T6" fmla="*/ 1147 w 3177"/>
                <a:gd name="T7" fmla="*/ 322 h 814"/>
                <a:gd name="T8" fmla="*/ 543 w 3177"/>
                <a:gd name="T9" fmla="*/ 543 h 814"/>
                <a:gd name="T10" fmla="*/ 0 w 3177"/>
                <a:gd name="T11" fmla="*/ 814 h 814"/>
                <a:gd name="T12" fmla="*/ 1 w 3177"/>
                <a:gd name="T13" fmla="*/ 814 h 814"/>
              </a:gdLst>
              <a:ahLst/>
              <a:cxnLst>
                <a:cxn ang="0">
                  <a:pos x="T0" y="T1"/>
                </a:cxn>
                <a:cxn ang="0">
                  <a:pos x="T2" y="T3"/>
                </a:cxn>
                <a:cxn ang="0">
                  <a:pos x="T4" y="T5"/>
                </a:cxn>
                <a:cxn ang="0">
                  <a:pos x="T6" y="T7"/>
                </a:cxn>
                <a:cxn ang="0">
                  <a:pos x="T8" y="T9"/>
                </a:cxn>
                <a:cxn ang="0">
                  <a:pos x="T10" y="T11"/>
                </a:cxn>
                <a:cxn ang="0">
                  <a:pos x="T12" y="T13"/>
                </a:cxn>
              </a:cxnLst>
              <a:rect l="0" t="0" r="r" b="b"/>
              <a:pathLst>
                <a:path w="3177" h="814">
                  <a:moveTo>
                    <a:pt x="3177" y="0"/>
                  </a:moveTo>
                  <a:lnTo>
                    <a:pt x="2480" y="47"/>
                  </a:lnTo>
                  <a:lnTo>
                    <a:pt x="1797" y="155"/>
                  </a:lnTo>
                  <a:lnTo>
                    <a:pt x="1147" y="322"/>
                  </a:lnTo>
                  <a:lnTo>
                    <a:pt x="543" y="543"/>
                  </a:lnTo>
                  <a:lnTo>
                    <a:pt x="0" y="814"/>
                  </a:lnTo>
                  <a:lnTo>
                    <a:pt x="1" y="81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60" name="Group 55">
            <a:extLst>
              <a:ext uri="{FF2B5EF4-FFF2-40B4-BE49-F238E27FC236}">
                <a16:creationId xmlns:a16="http://schemas.microsoft.com/office/drawing/2014/main" id="{C82D293F-A7D4-4F0F-A5D4-8CF7FD080B05}"/>
              </a:ext>
            </a:extLst>
          </p:cNvPr>
          <p:cNvGrpSpPr>
            <a:grpSpLocks/>
          </p:cNvGrpSpPr>
          <p:nvPr/>
        </p:nvGrpSpPr>
        <p:grpSpPr bwMode="auto">
          <a:xfrm>
            <a:off x="2508008" y="1679575"/>
            <a:ext cx="279400" cy="3067050"/>
            <a:chOff x="1839" y="799"/>
            <a:chExt cx="288" cy="3162"/>
          </a:xfrm>
        </p:grpSpPr>
        <p:sp>
          <p:nvSpPr>
            <p:cNvPr id="61" name="Freeform 56">
              <a:extLst>
                <a:ext uri="{FF2B5EF4-FFF2-40B4-BE49-F238E27FC236}">
                  <a16:creationId xmlns:a16="http://schemas.microsoft.com/office/drawing/2014/main" id="{B0B80EEC-E678-4E5E-BE40-D47558549955}"/>
                </a:ext>
              </a:extLst>
            </p:cNvPr>
            <p:cNvSpPr>
              <a:spLocks/>
            </p:cNvSpPr>
            <p:nvPr/>
          </p:nvSpPr>
          <p:spPr bwMode="auto">
            <a:xfrm>
              <a:off x="1843" y="799"/>
              <a:ext cx="284" cy="425"/>
            </a:xfrm>
            <a:custGeom>
              <a:avLst/>
              <a:gdLst>
                <a:gd name="T0" fmla="*/ 0 w 1241"/>
                <a:gd name="T1" fmla="*/ 0 h 1863"/>
                <a:gd name="T2" fmla="*/ 30 w 1241"/>
                <a:gd name="T3" fmla="*/ 415 h 1863"/>
                <a:gd name="T4" fmla="*/ 173 w 1241"/>
                <a:gd name="T5" fmla="*/ 819 h 1863"/>
                <a:gd name="T6" fmla="*/ 428 w 1241"/>
                <a:gd name="T7" fmla="*/ 1202 h 1863"/>
                <a:gd name="T8" fmla="*/ 786 w 1241"/>
                <a:gd name="T9" fmla="*/ 1552 h 1863"/>
                <a:gd name="T10" fmla="*/ 1240 w 1241"/>
                <a:gd name="T11" fmla="*/ 1863 h 1863"/>
                <a:gd name="T12" fmla="*/ 1241 w 1241"/>
                <a:gd name="T13" fmla="*/ 1863 h 1863"/>
              </a:gdLst>
              <a:ahLst/>
              <a:cxnLst>
                <a:cxn ang="0">
                  <a:pos x="T0" y="T1"/>
                </a:cxn>
                <a:cxn ang="0">
                  <a:pos x="T2" y="T3"/>
                </a:cxn>
                <a:cxn ang="0">
                  <a:pos x="T4" y="T5"/>
                </a:cxn>
                <a:cxn ang="0">
                  <a:pos x="T6" y="T7"/>
                </a:cxn>
                <a:cxn ang="0">
                  <a:pos x="T8" y="T9"/>
                </a:cxn>
                <a:cxn ang="0">
                  <a:pos x="T10" y="T11"/>
                </a:cxn>
                <a:cxn ang="0">
                  <a:pos x="T12" y="T13"/>
                </a:cxn>
              </a:cxnLst>
              <a:rect l="0" t="0" r="r" b="b"/>
              <a:pathLst>
                <a:path w="1241" h="1863">
                  <a:moveTo>
                    <a:pt x="0" y="0"/>
                  </a:moveTo>
                  <a:lnTo>
                    <a:pt x="30" y="415"/>
                  </a:lnTo>
                  <a:lnTo>
                    <a:pt x="173" y="819"/>
                  </a:lnTo>
                  <a:lnTo>
                    <a:pt x="428" y="1202"/>
                  </a:lnTo>
                  <a:lnTo>
                    <a:pt x="786" y="1552"/>
                  </a:lnTo>
                  <a:lnTo>
                    <a:pt x="1240" y="1863"/>
                  </a:lnTo>
                  <a:lnTo>
                    <a:pt x="1241" y="1863"/>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2" name="Freeform 57">
              <a:extLst>
                <a:ext uri="{FF2B5EF4-FFF2-40B4-BE49-F238E27FC236}">
                  <a16:creationId xmlns:a16="http://schemas.microsoft.com/office/drawing/2014/main" id="{6969F584-5FEE-466B-9D3F-3EDE9C856754}"/>
                </a:ext>
              </a:extLst>
            </p:cNvPr>
            <p:cNvSpPr>
              <a:spLocks/>
            </p:cNvSpPr>
            <p:nvPr/>
          </p:nvSpPr>
          <p:spPr bwMode="auto">
            <a:xfrm>
              <a:off x="1839" y="3536"/>
              <a:ext cx="282" cy="425"/>
            </a:xfrm>
            <a:custGeom>
              <a:avLst/>
              <a:gdLst>
                <a:gd name="T0" fmla="*/ 0 w 1241"/>
                <a:gd name="T1" fmla="*/ 0 h 1864"/>
                <a:gd name="T2" fmla="*/ 30 w 1241"/>
                <a:gd name="T3" fmla="*/ 416 h 1864"/>
                <a:gd name="T4" fmla="*/ 173 w 1241"/>
                <a:gd name="T5" fmla="*/ 820 h 1864"/>
                <a:gd name="T6" fmla="*/ 428 w 1241"/>
                <a:gd name="T7" fmla="*/ 1203 h 1864"/>
                <a:gd name="T8" fmla="*/ 787 w 1241"/>
                <a:gd name="T9" fmla="*/ 1553 h 1864"/>
                <a:gd name="T10" fmla="*/ 1240 w 1241"/>
                <a:gd name="T11" fmla="*/ 1864 h 1864"/>
                <a:gd name="T12" fmla="*/ 1241 w 1241"/>
                <a:gd name="T13" fmla="*/ 1864 h 1864"/>
              </a:gdLst>
              <a:ahLst/>
              <a:cxnLst>
                <a:cxn ang="0">
                  <a:pos x="T0" y="T1"/>
                </a:cxn>
                <a:cxn ang="0">
                  <a:pos x="T2" y="T3"/>
                </a:cxn>
                <a:cxn ang="0">
                  <a:pos x="T4" y="T5"/>
                </a:cxn>
                <a:cxn ang="0">
                  <a:pos x="T6" y="T7"/>
                </a:cxn>
                <a:cxn ang="0">
                  <a:pos x="T8" y="T9"/>
                </a:cxn>
                <a:cxn ang="0">
                  <a:pos x="T10" y="T11"/>
                </a:cxn>
                <a:cxn ang="0">
                  <a:pos x="T12" y="T13"/>
                </a:cxn>
              </a:cxnLst>
              <a:rect l="0" t="0" r="r" b="b"/>
              <a:pathLst>
                <a:path w="1241" h="1864">
                  <a:moveTo>
                    <a:pt x="0" y="0"/>
                  </a:moveTo>
                  <a:lnTo>
                    <a:pt x="30" y="416"/>
                  </a:lnTo>
                  <a:lnTo>
                    <a:pt x="173" y="820"/>
                  </a:lnTo>
                  <a:lnTo>
                    <a:pt x="428" y="1203"/>
                  </a:lnTo>
                  <a:lnTo>
                    <a:pt x="787" y="1553"/>
                  </a:lnTo>
                  <a:lnTo>
                    <a:pt x="1240" y="1864"/>
                  </a:lnTo>
                  <a:lnTo>
                    <a:pt x="1241" y="186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sp>
        <p:nvSpPr>
          <p:cNvPr id="63" name="Line 58">
            <a:extLst>
              <a:ext uri="{FF2B5EF4-FFF2-40B4-BE49-F238E27FC236}">
                <a16:creationId xmlns:a16="http://schemas.microsoft.com/office/drawing/2014/main" id="{B20CFFC3-11C7-4137-87D0-B51296D88B60}"/>
              </a:ext>
            </a:extLst>
          </p:cNvPr>
          <p:cNvSpPr>
            <a:spLocks noChangeShapeType="1"/>
          </p:cNvSpPr>
          <p:nvPr/>
        </p:nvSpPr>
        <p:spPr bwMode="auto">
          <a:xfrm>
            <a:off x="3517658" y="1362075"/>
            <a:ext cx="0" cy="3221038"/>
          </a:xfrm>
          <a:prstGeom prst="line">
            <a:avLst/>
          </a:prstGeom>
          <a:noFill/>
          <a:ln w="28575">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64" name="Line 59">
            <a:extLst>
              <a:ext uri="{FF2B5EF4-FFF2-40B4-BE49-F238E27FC236}">
                <a16:creationId xmlns:a16="http://schemas.microsoft.com/office/drawing/2014/main" id="{77ECD764-4C9A-492B-9103-1F6BBBC52C19}"/>
              </a:ext>
            </a:extLst>
          </p:cNvPr>
          <p:cNvSpPr>
            <a:spLocks noChangeShapeType="1"/>
          </p:cNvSpPr>
          <p:nvPr/>
        </p:nvSpPr>
        <p:spPr bwMode="auto">
          <a:xfrm flipH="1">
            <a:off x="4508258" y="1681163"/>
            <a:ext cx="14287" cy="265588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nvGrpSpPr>
          <p:cNvPr id="65" name="Group 60">
            <a:extLst>
              <a:ext uri="{FF2B5EF4-FFF2-40B4-BE49-F238E27FC236}">
                <a16:creationId xmlns:a16="http://schemas.microsoft.com/office/drawing/2014/main" id="{FA4F6D85-33B4-4DC0-8B98-C7D7E54B55EC}"/>
              </a:ext>
            </a:extLst>
          </p:cNvPr>
          <p:cNvGrpSpPr>
            <a:grpSpLocks/>
          </p:cNvGrpSpPr>
          <p:nvPr/>
        </p:nvGrpSpPr>
        <p:grpSpPr bwMode="auto">
          <a:xfrm>
            <a:off x="102945" y="1381125"/>
            <a:ext cx="2397125" cy="2441575"/>
            <a:chOff x="832" y="422"/>
            <a:chExt cx="1510" cy="1538"/>
          </a:xfrm>
        </p:grpSpPr>
        <p:sp>
          <p:nvSpPr>
            <p:cNvPr id="66" name="Text Box 61">
              <a:extLst>
                <a:ext uri="{FF2B5EF4-FFF2-40B4-BE49-F238E27FC236}">
                  <a16:creationId xmlns:a16="http://schemas.microsoft.com/office/drawing/2014/main" id="{522C2335-1F2B-4189-95B1-0C8283F52A7D}"/>
                </a:ext>
              </a:extLst>
            </p:cNvPr>
            <p:cNvSpPr txBox="1">
              <a:spLocks noChangeArrowheads="1"/>
            </p:cNvSpPr>
            <p:nvPr/>
          </p:nvSpPr>
          <p:spPr bwMode="auto">
            <a:xfrm>
              <a:off x="832" y="422"/>
              <a:ext cx="1472"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Rectangle</a:t>
              </a:r>
              <a:endParaRPr lang="en-GB" sz="3000" b="1">
                <a:latin typeface="Times New Roman" pitchFamily="18" charset="0"/>
              </a:endParaRPr>
            </a:p>
          </p:txBody>
        </p:sp>
        <p:sp>
          <p:nvSpPr>
            <p:cNvPr id="67" name="Line 62">
              <a:extLst>
                <a:ext uri="{FF2B5EF4-FFF2-40B4-BE49-F238E27FC236}">
                  <a16:creationId xmlns:a16="http://schemas.microsoft.com/office/drawing/2014/main" id="{67271AFD-CE0B-4CD9-8626-459A3946EA45}"/>
                </a:ext>
              </a:extLst>
            </p:cNvPr>
            <p:cNvSpPr>
              <a:spLocks noChangeShapeType="1"/>
            </p:cNvSpPr>
            <p:nvPr/>
          </p:nvSpPr>
          <p:spPr bwMode="auto">
            <a:xfrm>
              <a:off x="1680" y="922"/>
              <a:ext cx="662" cy="1038"/>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68" name="Group 63">
            <a:extLst>
              <a:ext uri="{FF2B5EF4-FFF2-40B4-BE49-F238E27FC236}">
                <a16:creationId xmlns:a16="http://schemas.microsoft.com/office/drawing/2014/main" id="{36E2D28E-8BD3-4A02-9441-212FFD926304}"/>
              </a:ext>
            </a:extLst>
          </p:cNvPr>
          <p:cNvGrpSpPr>
            <a:grpSpLocks/>
          </p:cNvGrpSpPr>
          <p:nvPr/>
        </p:nvGrpSpPr>
        <p:grpSpPr bwMode="auto">
          <a:xfrm>
            <a:off x="3608145" y="1854200"/>
            <a:ext cx="2743200" cy="1041400"/>
            <a:chOff x="2940" y="986"/>
            <a:chExt cx="1728" cy="656"/>
          </a:xfrm>
        </p:grpSpPr>
        <p:sp>
          <p:nvSpPr>
            <p:cNvPr id="69" name="Text Box 64">
              <a:extLst>
                <a:ext uri="{FF2B5EF4-FFF2-40B4-BE49-F238E27FC236}">
                  <a16:creationId xmlns:a16="http://schemas.microsoft.com/office/drawing/2014/main" id="{575E370F-ABA8-41DC-9F04-1EFC85E9203C}"/>
                </a:ext>
              </a:extLst>
            </p:cNvPr>
            <p:cNvSpPr txBox="1">
              <a:spLocks noChangeArrowheads="1"/>
            </p:cNvSpPr>
            <p:nvPr/>
          </p:nvSpPr>
          <p:spPr bwMode="auto">
            <a:xfrm>
              <a:off x="4044" y="986"/>
              <a:ext cx="624"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Axis</a:t>
              </a:r>
              <a:endParaRPr lang="en-GB" sz="3000" b="1">
                <a:latin typeface="Times New Roman" pitchFamily="18" charset="0"/>
              </a:endParaRPr>
            </a:p>
          </p:txBody>
        </p:sp>
        <p:sp>
          <p:nvSpPr>
            <p:cNvPr id="70" name="Line 65">
              <a:extLst>
                <a:ext uri="{FF2B5EF4-FFF2-40B4-BE49-F238E27FC236}">
                  <a16:creationId xmlns:a16="http://schemas.microsoft.com/office/drawing/2014/main" id="{CF63EB64-77FB-409C-935A-0F4C35FD48A2}"/>
                </a:ext>
              </a:extLst>
            </p:cNvPr>
            <p:cNvSpPr>
              <a:spLocks noChangeShapeType="1"/>
            </p:cNvSpPr>
            <p:nvPr/>
          </p:nvSpPr>
          <p:spPr bwMode="auto">
            <a:xfrm flipV="1">
              <a:off x="2940" y="1210"/>
              <a:ext cx="1140" cy="432"/>
            </a:xfrm>
            <a:prstGeom prst="line">
              <a:avLst/>
            </a:prstGeom>
            <a:noFill/>
            <a:ln w="2857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71" name="Group 66">
            <a:extLst>
              <a:ext uri="{FF2B5EF4-FFF2-40B4-BE49-F238E27FC236}">
                <a16:creationId xmlns:a16="http://schemas.microsoft.com/office/drawing/2014/main" id="{9CF66C0A-8D8B-4CEE-8E6E-E47708A91410}"/>
              </a:ext>
            </a:extLst>
          </p:cNvPr>
          <p:cNvGrpSpPr>
            <a:grpSpLocks/>
          </p:cNvGrpSpPr>
          <p:nvPr/>
        </p:nvGrpSpPr>
        <p:grpSpPr bwMode="auto">
          <a:xfrm>
            <a:off x="4503495" y="4124325"/>
            <a:ext cx="1916113" cy="549275"/>
            <a:chOff x="3785" y="1910"/>
            <a:chExt cx="1207" cy="346"/>
          </a:xfrm>
        </p:grpSpPr>
        <p:sp>
          <p:nvSpPr>
            <p:cNvPr id="72" name="Text Box 67">
              <a:extLst>
                <a:ext uri="{FF2B5EF4-FFF2-40B4-BE49-F238E27FC236}">
                  <a16:creationId xmlns:a16="http://schemas.microsoft.com/office/drawing/2014/main" id="{9DD7E2DA-9B81-42D9-A207-EFB6B50BAC0A}"/>
                </a:ext>
              </a:extLst>
            </p:cNvPr>
            <p:cNvSpPr txBox="1">
              <a:spLocks noChangeArrowheads="1"/>
            </p:cNvSpPr>
            <p:nvPr/>
          </p:nvSpPr>
          <p:spPr bwMode="auto">
            <a:xfrm>
              <a:off x="4368" y="1910"/>
              <a:ext cx="624"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Base</a:t>
              </a:r>
              <a:endParaRPr lang="en-GB" sz="3000" b="1">
                <a:latin typeface="Times New Roman" pitchFamily="18" charset="0"/>
              </a:endParaRPr>
            </a:p>
          </p:txBody>
        </p:sp>
        <p:sp>
          <p:nvSpPr>
            <p:cNvPr id="73" name="Line 68">
              <a:extLst>
                <a:ext uri="{FF2B5EF4-FFF2-40B4-BE49-F238E27FC236}">
                  <a16:creationId xmlns:a16="http://schemas.microsoft.com/office/drawing/2014/main" id="{B0E51BE0-9E21-4E5E-B4A6-9E6F6E0F98BA}"/>
                </a:ext>
              </a:extLst>
            </p:cNvPr>
            <p:cNvSpPr>
              <a:spLocks noChangeShapeType="1"/>
            </p:cNvSpPr>
            <p:nvPr/>
          </p:nvSpPr>
          <p:spPr bwMode="auto">
            <a:xfrm flipH="1">
              <a:off x="3785" y="2134"/>
              <a:ext cx="583" cy="0"/>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74" name="Group 69">
            <a:extLst>
              <a:ext uri="{FF2B5EF4-FFF2-40B4-BE49-F238E27FC236}">
                <a16:creationId xmlns:a16="http://schemas.microsoft.com/office/drawing/2014/main" id="{C6726F4B-5124-43E5-A9F3-889C728C026E}"/>
              </a:ext>
            </a:extLst>
          </p:cNvPr>
          <p:cNvGrpSpPr>
            <a:grpSpLocks/>
          </p:cNvGrpSpPr>
          <p:nvPr/>
        </p:nvGrpSpPr>
        <p:grpSpPr bwMode="auto">
          <a:xfrm>
            <a:off x="4522545" y="2657475"/>
            <a:ext cx="2865438" cy="549275"/>
            <a:chOff x="2736" y="1080"/>
            <a:chExt cx="1805" cy="346"/>
          </a:xfrm>
        </p:grpSpPr>
        <p:sp>
          <p:nvSpPr>
            <p:cNvPr id="75" name="Text Box 70">
              <a:extLst>
                <a:ext uri="{FF2B5EF4-FFF2-40B4-BE49-F238E27FC236}">
                  <a16:creationId xmlns:a16="http://schemas.microsoft.com/office/drawing/2014/main" id="{30B4C44C-DF19-406B-8571-0FA8AADC0200}"/>
                </a:ext>
              </a:extLst>
            </p:cNvPr>
            <p:cNvSpPr txBox="1">
              <a:spLocks noChangeArrowheads="1"/>
            </p:cNvSpPr>
            <p:nvPr/>
          </p:nvSpPr>
          <p:spPr bwMode="auto">
            <a:xfrm>
              <a:off x="3264" y="1080"/>
              <a:ext cx="1277"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Generators</a:t>
              </a:r>
              <a:endParaRPr lang="en-GB" sz="3000" b="1">
                <a:latin typeface="Times New Roman" pitchFamily="18" charset="0"/>
              </a:endParaRPr>
            </a:p>
          </p:txBody>
        </p:sp>
        <p:sp>
          <p:nvSpPr>
            <p:cNvPr id="76" name="Line 71">
              <a:extLst>
                <a:ext uri="{FF2B5EF4-FFF2-40B4-BE49-F238E27FC236}">
                  <a16:creationId xmlns:a16="http://schemas.microsoft.com/office/drawing/2014/main" id="{E5B0D79D-7A2D-4AE0-B4A3-A652D208D7DD}"/>
                </a:ext>
              </a:extLst>
            </p:cNvPr>
            <p:cNvSpPr>
              <a:spLocks noChangeShapeType="1"/>
            </p:cNvSpPr>
            <p:nvPr/>
          </p:nvSpPr>
          <p:spPr bwMode="auto">
            <a:xfrm flipH="1">
              <a:off x="2736" y="1268"/>
              <a:ext cx="583" cy="0"/>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77" name="Text Box 72">
            <a:extLst>
              <a:ext uri="{FF2B5EF4-FFF2-40B4-BE49-F238E27FC236}">
                <a16:creationId xmlns:a16="http://schemas.microsoft.com/office/drawing/2014/main" id="{CD17EF04-9FC5-49AE-A1F7-9E0FBFB0C981}"/>
              </a:ext>
            </a:extLst>
          </p:cNvPr>
          <p:cNvSpPr txBox="1">
            <a:spLocks noChangeArrowheads="1"/>
          </p:cNvSpPr>
          <p:nvPr/>
        </p:nvSpPr>
        <p:spPr bwMode="auto">
          <a:xfrm>
            <a:off x="1626945" y="5057775"/>
            <a:ext cx="23622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u="sng">
                <a:solidFill>
                  <a:srgbClr val="0066CC"/>
                </a:solidFill>
                <a:latin typeface="Times New Roman" pitchFamily="18" charset="0"/>
              </a:rPr>
              <a:t>CYLINDER</a:t>
            </a:r>
            <a:endParaRPr lang="en-GB" sz="3200" b="1" u="sng">
              <a:solidFill>
                <a:srgbClr val="0066CC"/>
              </a:solidFill>
              <a:latin typeface="Times New Roman" pitchFamily="18" charset="0"/>
            </a:endParaRPr>
          </a:p>
        </p:txBody>
      </p:sp>
    </p:spTree>
    <p:extLst>
      <p:ext uri="{BB962C8B-B14F-4D97-AF65-F5344CB8AC3E}">
        <p14:creationId xmlns:p14="http://schemas.microsoft.com/office/powerpoint/2010/main" val="1184837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0D251EB-177F-4340-BD47-D9D1E014DFA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fontAlgn="base"/>
            <a:r>
              <a:rPr lang="en-IN" sz="2800" b="1" dirty="0">
                <a:solidFill>
                  <a:schemeClr val="bg1"/>
                </a:solidFill>
                <a:latin typeface="Times New Roman" panose="02020603050405020304" pitchFamily="18" charset="0"/>
                <a:cs typeface="Times New Roman" panose="02020603050405020304" pitchFamily="18" charset="0"/>
              </a:rPr>
              <a:t>Prerequisite/Recapitulations</a:t>
            </a:r>
            <a:endParaRPr lang="en-IN" sz="3200" dirty="0">
              <a:solidFill>
                <a:schemeClr val="bg1"/>
              </a:solidFill>
              <a:latin typeface="Times New Roman" panose="02020603050405020304" pitchFamily="18" charset="0"/>
              <a:cs typeface="Times New Roman" panose="02020603050405020304" pitchFamily="18" charset="0"/>
            </a:endParaRPr>
          </a:p>
        </p:txBody>
      </p:sp>
      <p:sp>
        <p:nvSpPr>
          <p:cNvPr id="5" name="Title 1">
            <a:extLst>
              <a:ext uri="{FF2B5EF4-FFF2-40B4-BE49-F238E27FC236}">
                <a16:creationId xmlns:a16="http://schemas.microsoft.com/office/drawing/2014/main" id="{4FEA30AE-1B9E-4DC8-B9DB-497045811F8F}"/>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8D267548-C4FE-4898-B521-1E584A055D04}"/>
              </a:ext>
            </a:extLst>
          </p:cNvPr>
          <p:cNvPicPr>
            <a:picLocks noChangeAspect="1"/>
          </p:cNvPicPr>
          <p:nvPr/>
        </p:nvPicPr>
        <p:blipFill>
          <a:blip r:embed="rId2"/>
          <a:stretch>
            <a:fillRect/>
          </a:stretch>
        </p:blipFill>
        <p:spPr>
          <a:xfrm>
            <a:off x="0" y="2597"/>
            <a:ext cx="1504949" cy="1023587"/>
          </a:xfrm>
          <a:prstGeom prst="rect">
            <a:avLst/>
          </a:prstGeom>
        </p:spPr>
      </p:pic>
      <p:sp>
        <p:nvSpPr>
          <p:cNvPr id="6" name="TextBox 5"/>
          <p:cNvSpPr txBox="1"/>
          <p:nvPr/>
        </p:nvSpPr>
        <p:spPr>
          <a:xfrm>
            <a:off x="752474" y="1487946"/>
            <a:ext cx="4367284" cy="1938992"/>
          </a:xfrm>
          <a:prstGeom prst="rect">
            <a:avLst/>
          </a:prstGeom>
          <a:noFill/>
        </p:spPr>
        <p:txBody>
          <a:bodyPr wrap="square" rtlCol="0">
            <a:spAutoFit/>
          </a:bodyPr>
          <a:lstStyle/>
          <a:p>
            <a:pPr>
              <a:buFont typeface="Arial" pitchFamily="34" charset="0"/>
              <a:buChar char="•"/>
            </a:pPr>
            <a:r>
              <a:rPr lang="en-US" sz="2400" b="1" dirty="0"/>
              <a:t>Drawing, Sketching</a:t>
            </a:r>
          </a:p>
          <a:p>
            <a:pPr>
              <a:buFont typeface="Arial" pitchFamily="34" charset="0"/>
              <a:buChar char="•"/>
            </a:pPr>
            <a:r>
              <a:rPr lang="en-US" sz="2400" b="1" dirty="0"/>
              <a:t>Basics of Engineering Graphics</a:t>
            </a:r>
          </a:p>
          <a:p>
            <a:pPr>
              <a:buFont typeface="Arial" pitchFamily="34" charset="0"/>
              <a:buChar char="•"/>
            </a:pPr>
            <a:r>
              <a:rPr lang="en-US" sz="2400" b="1" dirty="0"/>
              <a:t>Basics of Projections </a:t>
            </a:r>
          </a:p>
          <a:p>
            <a:endParaRPr lang="en-US" sz="2400" b="1" dirty="0"/>
          </a:p>
          <a:p>
            <a:endParaRPr lang="en-US" sz="2400" dirty="0"/>
          </a:p>
        </p:txBody>
      </p:sp>
    </p:spTree>
    <p:extLst>
      <p:ext uri="{BB962C8B-B14F-4D97-AF65-F5344CB8AC3E}">
        <p14:creationId xmlns:p14="http://schemas.microsoft.com/office/powerpoint/2010/main" val="731070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r>
              <a:rPr lang="en-US" sz="3200" b="1">
                <a:solidFill>
                  <a:schemeClr val="bg1"/>
                </a:solidFill>
              </a:rPr>
              <a:t>Important Terms Used in Projections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8" name="Text Box 3">
            <a:extLst>
              <a:ext uri="{FF2B5EF4-FFF2-40B4-BE49-F238E27FC236}">
                <a16:creationId xmlns:a16="http://schemas.microsoft.com/office/drawing/2014/main" id="{12C86306-9408-4701-A849-F2B1C27948A1}"/>
              </a:ext>
            </a:extLst>
          </p:cNvPr>
          <p:cNvSpPr txBox="1">
            <a:spLocks noChangeArrowheads="1"/>
          </p:cNvSpPr>
          <p:nvPr/>
        </p:nvSpPr>
        <p:spPr bwMode="auto">
          <a:xfrm>
            <a:off x="0" y="1462881"/>
            <a:ext cx="48768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Verdana" pitchFamily="34" charset="0"/>
              </a:rPr>
              <a:t>(3) Axis of Solid:</a:t>
            </a:r>
            <a:endParaRPr lang="en-GB" sz="3200">
              <a:solidFill>
                <a:srgbClr val="0066CC"/>
              </a:solidFill>
              <a:latin typeface="Verdana" pitchFamily="34" charset="0"/>
            </a:endParaRPr>
          </a:p>
        </p:txBody>
      </p:sp>
      <p:sp>
        <p:nvSpPr>
          <p:cNvPr id="9" name="Text Box 4">
            <a:extLst>
              <a:ext uri="{FF2B5EF4-FFF2-40B4-BE49-F238E27FC236}">
                <a16:creationId xmlns:a16="http://schemas.microsoft.com/office/drawing/2014/main" id="{FDB3FDD1-0EB6-4D66-B202-75B140FF5A8C}"/>
              </a:ext>
            </a:extLst>
          </p:cNvPr>
          <p:cNvSpPr txBox="1">
            <a:spLocks noChangeArrowheads="1"/>
          </p:cNvSpPr>
          <p:nvPr/>
        </p:nvSpPr>
        <p:spPr bwMode="auto">
          <a:xfrm>
            <a:off x="139700" y="2332831"/>
            <a:ext cx="8407400" cy="155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a:latin typeface="Verdana" pitchFamily="34" charset="0"/>
              </a:rPr>
              <a:t>For </a:t>
            </a:r>
            <a:r>
              <a:rPr lang="en-US" sz="3200" b="1" i="1">
                <a:latin typeface="Verdana" pitchFamily="34" charset="0"/>
              </a:rPr>
              <a:t>Cone and Pyramids</a:t>
            </a:r>
            <a:r>
              <a:rPr lang="en-US" sz="3200" b="1">
                <a:latin typeface="Verdana" pitchFamily="34" charset="0"/>
              </a:rPr>
              <a:t>, Axis is an imaginary </a:t>
            </a:r>
            <a:r>
              <a:rPr lang="en-US" sz="3200" b="1" i="1" u="sng">
                <a:solidFill>
                  <a:srgbClr val="0066CC"/>
                </a:solidFill>
                <a:latin typeface="Verdana" pitchFamily="34" charset="0"/>
              </a:rPr>
              <a:t>line joining centre of the base to the Apex</a:t>
            </a:r>
            <a:r>
              <a:rPr lang="en-US" sz="3200" b="1" i="1">
                <a:solidFill>
                  <a:srgbClr val="0066CC"/>
                </a:solidFill>
                <a:latin typeface="Verdana" pitchFamily="34" charset="0"/>
              </a:rPr>
              <a:t>.</a:t>
            </a:r>
            <a:endParaRPr lang="en-GB" sz="3200" i="1">
              <a:solidFill>
                <a:srgbClr val="0066CC"/>
              </a:solidFill>
              <a:latin typeface="Verdana" pitchFamily="34" charset="0"/>
            </a:endParaRPr>
          </a:p>
        </p:txBody>
      </p:sp>
      <p:sp>
        <p:nvSpPr>
          <p:cNvPr id="10" name="Text Box 5">
            <a:extLst>
              <a:ext uri="{FF2B5EF4-FFF2-40B4-BE49-F238E27FC236}">
                <a16:creationId xmlns:a16="http://schemas.microsoft.com/office/drawing/2014/main" id="{1755AA96-9E4B-4658-9B40-101F118E95EB}"/>
              </a:ext>
            </a:extLst>
          </p:cNvPr>
          <p:cNvSpPr txBox="1">
            <a:spLocks noChangeArrowheads="1"/>
          </p:cNvSpPr>
          <p:nvPr/>
        </p:nvSpPr>
        <p:spPr bwMode="auto">
          <a:xfrm>
            <a:off x="82550" y="4479131"/>
            <a:ext cx="8407400" cy="155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a:latin typeface="Verdana" pitchFamily="34" charset="0"/>
              </a:rPr>
              <a:t>For </a:t>
            </a:r>
            <a:r>
              <a:rPr lang="en-US" sz="3200" b="1" i="1">
                <a:latin typeface="Verdana" pitchFamily="34" charset="0"/>
              </a:rPr>
              <a:t>Cylinder and Prism</a:t>
            </a:r>
            <a:r>
              <a:rPr lang="en-US" sz="3200" b="1">
                <a:latin typeface="Verdana" pitchFamily="34" charset="0"/>
              </a:rPr>
              <a:t>, Axis is an imaginary </a:t>
            </a:r>
            <a:r>
              <a:rPr lang="en-US" sz="3200" b="1" i="1" u="sng">
                <a:solidFill>
                  <a:srgbClr val="0066CC"/>
                </a:solidFill>
                <a:latin typeface="Verdana" pitchFamily="34" charset="0"/>
              </a:rPr>
              <a:t>line joining centres of ends or bases</a:t>
            </a:r>
            <a:r>
              <a:rPr lang="en-US" sz="3200" b="1" i="1">
                <a:solidFill>
                  <a:srgbClr val="0066CC"/>
                </a:solidFill>
                <a:latin typeface="Verdana" pitchFamily="34" charset="0"/>
              </a:rPr>
              <a:t>.</a:t>
            </a:r>
            <a:endParaRPr lang="en-GB" sz="3200" i="1">
              <a:solidFill>
                <a:srgbClr val="0066CC"/>
              </a:solidFill>
              <a:latin typeface="Verdana" pitchFamily="34" charset="0"/>
            </a:endParaRPr>
          </a:p>
        </p:txBody>
      </p:sp>
    </p:spTree>
    <p:extLst>
      <p:ext uri="{BB962C8B-B14F-4D97-AF65-F5344CB8AC3E}">
        <p14:creationId xmlns:p14="http://schemas.microsoft.com/office/powerpoint/2010/main" val="781482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lide(from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slide(from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slide(fromLeft)">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utoUpdateAnimBg="0"/>
      <p:bldP spid="9" grpId="0" autoUpdateAnimBg="0"/>
      <p:bldP spid="10" grpId="0"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r>
              <a:rPr lang="en-US" sz="3200" b="1">
                <a:solidFill>
                  <a:schemeClr val="bg1"/>
                </a:solidFill>
              </a:rPr>
              <a:t>Important Terms Used in Projections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12" name="Text Box 3">
            <a:extLst>
              <a:ext uri="{FF2B5EF4-FFF2-40B4-BE49-F238E27FC236}">
                <a16:creationId xmlns:a16="http://schemas.microsoft.com/office/drawing/2014/main" id="{049A0693-1B7C-42A6-A6AA-0C706D64B3C9}"/>
              </a:ext>
            </a:extLst>
          </p:cNvPr>
          <p:cNvSpPr txBox="1">
            <a:spLocks noChangeArrowheads="1"/>
          </p:cNvSpPr>
          <p:nvPr/>
        </p:nvSpPr>
        <p:spPr bwMode="auto">
          <a:xfrm>
            <a:off x="-1" y="1261598"/>
            <a:ext cx="3733800"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Verdana" pitchFamily="34" charset="0"/>
              </a:rPr>
              <a:t>(4) Right Solid:</a:t>
            </a:r>
            <a:endParaRPr lang="en-GB" sz="3200">
              <a:solidFill>
                <a:srgbClr val="0066CC"/>
              </a:solidFill>
              <a:latin typeface="Verdana" pitchFamily="34" charset="0"/>
            </a:endParaRPr>
          </a:p>
        </p:txBody>
      </p:sp>
      <p:sp>
        <p:nvSpPr>
          <p:cNvPr id="13" name="Text Box 4">
            <a:extLst>
              <a:ext uri="{FF2B5EF4-FFF2-40B4-BE49-F238E27FC236}">
                <a16:creationId xmlns:a16="http://schemas.microsoft.com/office/drawing/2014/main" id="{35BF0BE9-C0DE-4BF5-9485-AEDE652407E1}"/>
              </a:ext>
            </a:extLst>
          </p:cNvPr>
          <p:cNvSpPr txBox="1">
            <a:spLocks noChangeArrowheads="1"/>
          </p:cNvSpPr>
          <p:nvPr/>
        </p:nvSpPr>
        <p:spPr bwMode="auto">
          <a:xfrm>
            <a:off x="-1" y="2180176"/>
            <a:ext cx="4495800" cy="2528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a:latin typeface="Verdana" pitchFamily="34" charset="0"/>
              </a:rPr>
              <a:t>A solid is said to be a </a:t>
            </a:r>
            <a:r>
              <a:rPr lang="en-US" sz="3200" b="1" i="1">
                <a:solidFill>
                  <a:srgbClr val="0066CC"/>
                </a:solidFill>
                <a:latin typeface="Verdana" pitchFamily="34" charset="0"/>
              </a:rPr>
              <a:t>Right Solid</a:t>
            </a:r>
            <a:r>
              <a:rPr lang="en-US" sz="3200" b="1">
                <a:latin typeface="Verdana" pitchFamily="34" charset="0"/>
              </a:rPr>
              <a:t> if its </a:t>
            </a:r>
            <a:r>
              <a:rPr lang="en-US" sz="3200" b="1" u="sng">
                <a:latin typeface="Verdana" pitchFamily="34" charset="0"/>
              </a:rPr>
              <a:t>axis is perpendicular to its base.</a:t>
            </a:r>
            <a:endParaRPr lang="en-GB" sz="3200" u="sng">
              <a:latin typeface="Verdana" pitchFamily="34" charset="0"/>
            </a:endParaRPr>
          </a:p>
        </p:txBody>
      </p:sp>
      <p:grpSp>
        <p:nvGrpSpPr>
          <p:cNvPr id="14" name="Group 5">
            <a:extLst>
              <a:ext uri="{FF2B5EF4-FFF2-40B4-BE49-F238E27FC236}">
                <a16:creationId xmlns:a16="http://schemas.microsoft.com/office/drawing/2014/main" id="{49B31AC5-98FA-4473-837C-CC89878ABDB0}"/>
              </a:ext>
            </a:extLst>
          </p:cNvPr>
          <p:cNvGrpSpPr>
            <a:grpSpLocks/>
          </p:cNvGrpSpPr>
          <p:nvPr/>
        </p:nvGrpSpPr>
        <p:grpSpPr bwMode="auto">
          <a:xfrm>
            <a:off x="4907755" y="1334643"/>
            <a:ext cx="3881437" cy="3776663"/>
            <a:chOff x="2763" y="1432"/>
            <a:chExt cx="2445" cy="2379"/>
          </a:xfrm>
        </p:grpSpPr>
        <p:grpSp>
          <p:nvGrpSpPr>
            <p:cNvPr id="15" name="Group 6">
              <a:extLst>
                <a:ext uri="{FF2B5EF4-FFF2-40B4-BE49-F238E27FC236}">
                  <a16:creationId xmlns:a16="http://schemas.microsoft.com/office/drawing/2014/main" id="{A33A1C50-B34F-461A-8E8C-76BBB6CB2156}"/>
                </a:ext>
              </a:extLst>
            </p:cNvPr>
            <p:cNvGrpSpPr>
              <a:grpSpLocks/>
            </p:cNvGrpSpPr>
            <p:nvPr/>
          </p:nvGrpSpPr>
          <p:grpSpPr bwMode="auto">
            <a:xfrm>
              <a:off x="3408" y="1432"/>
              <a:ext cx="1296" cy="2120"/>
              <a:chOff x="2112" y="2632"/>
              <a:chExt cx="944" cy="1544"/>
            </a:xfrm>
          </p:grpSpPr>
          <p:sp>
            <p:nvSpPr>
              <p:cNvPr id="23" name="Freeform 7">
                <a:extLst>
                  <a:ext uri="{FF2B5EF4-FFF2-40B4-BE49-F238E27FC236}">
                    <a16:creationId xmlns:a16="http://schemas.microsoft.com/office/drawing/2014/main" id="{2F92DB05-17EA-4957-8F68-E42356EB27D5}"/>
                  </a:ext>
                </a:extLst>
              </p:cNvPr>
              <p:cNvSpPr>
                <a:spLocks/>
              </p:cNvSpPr>
              <p:nvPr/>
            </p:nvSpPr>
            <p:spPr bwMode="auto">
              <a:xfrm>
                <a:off x="2458" y="2632"/>
                <a:ext cx="471" cy="1071"/>
              </a:xfrm>
              <a:custGeom>
                <a:avLst/>
                <a:gdLst>
                  <a:gd name="T0" fmla="*/ 0 w 4247"/>
                  <a:gd name="T1" fmla="*/ 8984 h 9642"/>
                  <a:gd name="T2" fmla="*/ 0 w 4247"/>
                  <a:gd name="T3" fmla="*/ 0 h 9642"/>
                  <a:gd name="T4" fmla="*/ 4247 w 4247"/>
                  <a:gd name="T5" fmla="*/ 658 h 9642"/>
                  <a:gd name="T6" fmla="*/ 4247 w 4247"/>
                  <a:gd name="T7" fmla="*/ 9642 h 9642"/>
                  <a:gd name="T8" fmla="*/ 0 w 4247"/>
                  <a:gd name="T9" fmla="*/ 8984 h 9642"/>
                  <a:gd name="T10" fmla="*/ 1 w 4247"/>
                  <a:gd name="T11" fmla="*/ 8984 h 9642"/>
                </a:gdLst>
                <a:ahLst/>
                <a:cxnLst>
                  <a:cxn ang="0">
                    <a:pos x="T0" y="T1"/>
                  </a:cxn>
                  <a:cxn ang="0">
                    <a:pos x="T2" y="T3"/>
                  </a:cxn>
                  <a:cxn ang="0">
                    <a:pos x="T4" y="T5"/>
                  </a:cxn>
                  <a:cxn ang="0">
                    <a:pos x="T6" y="T7"/>
                  </a:cxn>
                  <a:cxn ang="0">
                    <a:pos x="T8" y="T9"/>
                  </a:cxn>
                  <a:cxn ang="0">
                    <a:pos x="T10" y="T11"/>
                  </a:cxn>
                </a:cxnLst>
                <a:rect l="0" t="0" r="r" b="b"/>
                <a:pathLst>
                  <a:path w="4247" h="9642">
                    <a:moveTo>
                      <a:pt x="0" y="8984"/>
                    </a:moveTo>
                    <a:lnTo>
                      <a:pt x="0" y="0"/>
                    </a:lnTo>
                    <a:lnTo>
                      <a:pt x="4247" y="658"/>
                    </a:lnTo>
                    <a:lnTo>
                      <a:pt x="4247" y="9642"/>
                    </a:lnTo>
                    <a:lnTo>
                      <a:pt x="0" y="8984"/>
                    </a:lnTo>
                    <a:lnTo>
                      <a:pt x="1" y="8984"/>
                    </a:lnTo>
                  </a:path>
                </a:pathLst>
              </a:custGeom>
              <a:solidFill>
                <a:srgbClr val="FF9966"/>
              </a:solidFill>
              <a:ln w="38100" cmpd="sng">
                <a:solidFill>
                  <a:schemeClr val="tx1"/>
                </a:solidFill>
                <a:prstDash val="solid"/>
                <a:round/>
                <a:headEnd/>
                <a:tailEnd/>
              </a:ln>
            </p:spPr>
            <p:txBody>
              <a:bodyPr/>
              <a:lstStyle/>
              <a:p>
                <a:endParaRPr lang="en-IN"/>
              </a:p>
            </p:txBody>
          </p:sp>
          <p:sp>
            <p:nvSpPr>
              <p:cNvPr id="24" name="Line 8">
                <a:extLst>
                  <a:ext uri="{FF2B5EF4-FFF2-40B4-BE49-F238E27FC236}">
                    <a16:creationId xmlns:a16="http://schemas.microsoft.com/office/drawing/2014/main" id="{CFD44D7D-5348-49B3-87C7-D2D502E2F8F5}"/>
                  </a:ext>
                </a:extLst>
              </p:cNvPr>
              <p:cNvSpPr>
                <a:spLocks noChangeShapeType="1"/>
              </p:cNvSpPr>
              <p:nvPr/>
            </p:nvSpPr>
            <p:spPr bwMode="auto">
              <a:xfrm>
                <a:off x="2584" y="2776"/>
                <a:ext cx="0" cy="1296"/>
              </a:xfrm>
              <a:prstGeom prst="line">
                <a:avLst/>
              </a:prstGeom>
              <a:noFill/>
              <a:ln w="38100">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5" name="Line 9">
                <a:extLst>
                  <a:ext uri="{FF2B5EF4-FFF2-40B4-BE49-F238E27FC236}">
                    <a16:creationId xmlns:a16="http://schemas.microsoft.com/office/drawing/2014/main" id="{847A681E-5FAA-4025-8E61-9ECBEE062197}"/>
                  </a:ext>
                </a:extLst>
              </p:cNvPr>
              <p:cNvSpPr>
                <a:spLocks noChangeShapeType="1"/>
              </p:cNvSpPr>
              <p:nvPr/>
            </p:nvSpPr>
            <p:spPr bwMode="auto">
              <a:xfrm>
                <a:off x="2584" y="2896"/>
                <a:ext cx="0" cy="100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6" name="Freeform 10">
                <a:extLst>
                  <a:ext uri="{FF2B5EF4-FFF2-40B4-BE49-F238E27FC236}">
                    <a16:creationId xmlns:a16="http://schemas.microsoft.com/office/drawing/2014/main" id="{4F33AE7C-C02F-4D5A-8BAC-45CD79582C70}"/>
                  </a:ext>
                </a:extLst>
              </p:cNvPr>
              <p:cNvSpPr>
                <a:spLocks/>
              </p:cNvSpPr>
              <p:nvPr/>
            </p:nvSpPr>
            <p:spPr bwMode="auto">
              <a:xfrm>
                <a:off x="2112" y="2832"/>
                <a:ext cx="126" cy="1271"/>
              </a:xfrm>
              <a:custGeom>
                <a:avLst/>
                <a:gdLst>
                  <a:gd name="T0" fmla="*/ 0 w 1139"/>
                  <a:gd name="T1" fmla="*/ 8983 h 11438"/>
                  <a:gd name="T2" fmla="*/ 0 w 1139"/>
                  <a:gd name="T3" fmla="*/ 0 h 11438"/>
                  <a:gd name="T4" fmla="*/ 1139 w 1139"/>
                  <a:gd name="T5" fmla="*/ 2454 h 11438"/>
                  <a:gd name="T6" fmla="*/ 1139 w 1139"/>
                  <a:gd name="T7" fmla="*/ 11438 h 11438"/>
                  <a:gd name="T8" fmla="*/ 0 w 1139"/>
                  <a:gd name="T9" fmla="*/ 8983 h 11438"/>
                  <a:gd name="T10" fmla="*/ 1 w 1139"/>
                  <a:gd name="T11" fmla="*/ 8983 h 11438"/>
                </a:gdLst>
                <a:ahLst/>
                <a:cxnLst>
                  <a:cxn ang="0">
                    <a:pos x="T0" y="T1"/>
                  </a:cxn>
                  <a:cxn ang="0">
                    <a:pos x="T2" y="T3"/>
                  </a:cxn>
                  <a:cxn ang="0">
                    <a:pos x="T4" y="T5"/>
                  </a:cxn>
                  <a:cxn ang="0">
                    <a:pos x="T6" y="T7"/>
                  </a:cxn>
                  <a:cxn ang="0">
                    <a:pos x="T8" y="T9"/>
                  </a:cxn>
                  <a:cxn ang="0">
                    <a:pos x="T10" y="T11"/>
                  </a:cxn>
                </a:cxnLst>
                <a:rect l="0" t="0" r="r" b="b"/>
                <a:pathLst>
                  <a:path w="1139" h="11438">
                    <a:moveTo>
                      <a:pt x="0" y="8983"/>
                    </a:moveTo>
                    <a:lnTo>
                      <a:pt x="0" y="0"/>
                    </a:lnTo>
                    <a:lnTo>
                      <a:pt x="1139" y="2454"/>
                    </a:lnTo>
                    <a:lnTo>
                      <a:pt x="1139" y="11438"/>
                    </a:lnTo>
                    <a:lnTo>
                      <a:pt x="0" y="8983"/>
                    </a:lnTo>
                    <a:lnTo>
                      <a:pt x="1" y="8983"/>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7" name="Freeform 11">
                <a:extLst>
                  <a:ext uri="{FF2B5EF4-FFF2-40B4-BE49-F238E27FC236}">
                    <a16:creationId xmlns:a16="http://schemas.microsoft.com/office/drawing/2014/main" id="{0AD45AB8-908A-41DB-BF5D-E98FA99A215E}"/>
                  </a:ext>
                </a:extLst>
              </p:cNvPr>
              <p:cNvSpPr>
                <a:spLocks/>
              </p:cNvSpPr>
              <p:nvPr/>
            </p:nvSpPr>
            <p:spPr bwMode="auto">
              <a:xfrm>
                <a:off x="2112" y="2632"/>
                <a:ext cx="346" cy="1198"/>
              </a:xfrm>
              <a:custGeom>
                <a:avLst/>
                <a:gdLst>
                  <a:gd name="T0" fmla="*/ 3111 w 3112"/>
                  <a:gd name="T1" fmla="*/ 8984 h 10780"/>
                  <a:gd name="T2" fmla="*/ 3111 w 3112"/>
                  <a:gd name="T3" fmla="*/ 0 h 10780"/>
                  <a:gd name="T4" fmla="*/ 0 w 3112"/>
                  <a:gd name="T5" fmla="*/ 1797 h 10780"/>
                  <a:gd name="T6" fmla="*/ 0 w 3112"/>
                  <a:gd name="T7" fmla="*/ 10780 h 10780"/>
                  <a:gd name="T8" fmla="*/ 3111 w 3112"/>
                  <a:gd name="T9" fmla="*/ 8984 h 10780"/>
                  <a:gd name="T10" fmla="*/ 3112 w 3112"/>
                  <a:gd name="T11" fmla="*/ 8984 h 10780"/>
                </a:gdLst>
                <a:ahLst/>
                <a:cxnLst>
                  <a:cxn ang="0">
                    <a:pos x="T0" y="T1"/>
                  </a:cxn>
                  <a:cxn ang="0">
                    <a:pos x="T2" y="T3"/>
                  </a:cxn>
                  <a:cxn ang="0">
                    <a:pos x="T4" y="T5"/>
                  </a:cxn>
                  <a:cxn ang="0">
                    <a:pos x="T6" y="T7"/>
                  </a:cxn>
                  <a:cxn ang="0">
                    <a:pos x="T8" y="T9"/>
                  </a:cxn>
                  <a:cxn ang="0">
                    <a:pos x="T10" y="T11"/>
                  </a:cxn>
                </a:cxnLst>
                <a:rect l="0" t="0" r="r" b="b"/>
                <a:pathLst>
                  <a:path w="3112" h="10780">
                    <a:moveTo>
                      <a:pt x="3111" y="8984"/>
                    </a:moveTo>
                    <a:lnTo>
                      <a:pt x="3111" y="0"/>
                    </a:lnTo>
                    <a:lnTo>
                      <a:pt x="0" y="1797"/>
                    </a:lnTo>
                    <a:lnTo>
                      <a:pt x="0" y="10780"/>
                    </a:lnTo>
                    <a:lnTo>
                      <a:pt x="3111" y="8984"/>
                    </a:lnTo>
                    <a:lnTo>
                      <a:pt x="3112" y="8984"/>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8" name="Freeform 12">
                <a:extLst>
                  <a:ext uri="{FF2B5EF4-FFF2-40B4-BE49-F238E27FC236}">
                    <a16:creationId xmlns:a16="http://schemas.microsoft.com/office/drawing/2014/main" id="{1A13E5A5-FB76-4729-9B44-CAAEEBDFD763}"/>
                  </a:ext>
                </a:extLst>
              </p:cNvPr>
              <p:cNvSpPr>
                <a:spLocks/>
              </p:cNvSpPr>
              <p:nvPr/>
            </p:nvSpPr>
            <p:spPr bwMode="auto">
              <a:xfrm>
                <a:off x="2710" y="2978"/>
                <a:ext cx="346" cy="1198"/>
              </a:xfrm>
              <a:custGeom>
                <a:avLst/>
                <a:gdLst>
                  <a:gd name="T0" fmla="*/ 0 w 3110"/>
                  <a:gd name="T1" fmla="*/ 10781 h 10781"/>
                  <a:gd name="T2" fmla="*/ 3110 w 3110"/>
                  <a:gd name="T3" fmla="*/ 8984 h 10781"/>
                  <a:gd name="T4" fmla="*/ 3110 w 3110"/>
                  <a:gd name="T5" fmla="*/ 0 h 10781"/>
                  <a:gd name="T6" fmla="*/ 0 w 3110"/>
                  <a:gd name="T7" fmla="*/ 1797 h 10781"/>
                  <a:gd name="T8" fmla="*/ 0 w 3110"/>
                  <a:gd name="T9" fmla="*/ 10781 h 10781"/>
                  <a:gd name="T10" fmla="*/ 1 w 3110"/>
                  <a:gd name="T11" fmla="*/ 10781 h 10781"/>
                </a:gdLst>
                <a:ahLst/>
                <a:cxnLst>
                  <a:cxn ang="0">
                    <a:pos x="T0" y="T1"/>
                  </a:cxn>
                  <a:cxn ang="0">
                    <a:pos x="T2" y="T3"/>
                  </a:cxn>
                  <a:cxn ang="0">
                    <a:pos x="T4" y="T5"/>
                  </a:cxn>
                  <a:cxn ang="0">
                    <a:pos x="T6" y="T7"/>
                  </a:cxn>
                  <a:cxn ang="0">
                    <a:pos x="T8" y="T9"/>
                  </a:cxn>
                  <a:cxn ang="0">
                    <a:pos x="T10" y="T11"/>
                  </a:cxn>
                </a:cxnLst>
                <a:rect l="0" t="0" r="r" b="b"/>
                <a:pathLst>
                  <a:path w="3110" h="10781">
                    <a:moveTo>
                      <a:pt x="0" y="10781"/>
                    </a:moveTo>
                    <a:lnTo>
                      <a:pt x="3110" y="8984"/>
                    </a:lnTo>
                    <a:lnTo>
                      <a:pt x="3110" y="0"/>
                    </a:lnTo>
                    <a:lnTo>
                      <a:pt x="0" y="1797"/>
                    </a:lnTo>
                    <a:lnTo>
                      <a:pt x="0" y="10781"/>
                    </a:lnTo>
                    <a:lnTo>
                      <a:pt x="1" y="10781"/>
                    </a:lnTo>
                  </a:path>
                </a:pathLst>
              </a:custGeom>
              <a:solidFill>
                <a:srgbClr val="FF9966"/>
              </a:solidFill>
              <a:ln w="38100" cmpd="sng">
                <a:solidFill>
                  <a:schemeClr val="tx1"/>
                </a:solidFill>
                <a:prstDash val="solid"/>
                <a:round/>
                <a:headEnd/>
                <a:tailEnd/>
              </a:ln>
            </p:spPr>
            <p:txBody>
              <a:bodyPr/>
              <a:lstStyle/>
              <a:p>
                <a:endParaRPr lang="en-IN"/>
              </a:p>
            </p:txBody>
          </p:sp>
          <p:sp>
            <p:nvSpPr>
              <p:cNvPr id="29" name="Freeform 13">
                <a:extLst>
                  <a:ext uri="{FF2B5EF4-FFF2-40B4-BE49-F238E27FC236}">
                    <a16:creationId xmlns:a16="http://schemas.microsoft.com/office/drawing/2014/main" id="{6B3A95DD-9ADB-45B2-A916-801C1D8FC489}"/>
                  </a:ext>
                </a:extLst>
              </p:cNvPr>
              <p:cNvSpPr>
                <a:spLocks/>
              </p:cNvSpPr>
              <p:nvPr/>
            </p:nvSpPr>
            <p:spPr bwMode="auto">
              <a:xfrm>
                <a:off x="2238" y="3104"/>
                <a:ext cx="472" cy="1072"/>
              </a:xfrm>
              <a:custGeom>
                <a:avLst/>
                <a:gdLst>
                  <a:gd name="T0" fmla="*/ 0 w 4248"/>
                  <a:gd name="T1" fmla="*/ 8984 h 9642"/>
                  <a:gd name="T2" fmla="*/ 4248 w 4248"/>
                  <a:gd name="T3" fmla="*/ 9642 h 9642"/>
                  <a:gd name="T4" fmla="*/ 4248 w 4248"/>
                  <a:gd name="T5" fmla="*/ 658 h 9642"/>
                  <a:gd name="T6" fmla="*/ 0 w 4248"/>
                  <a:gd name="T7" fmla="*/ 0 h 9642"/>
                  <a:gd name="T8" fmla="*/ 0 w 4248"/>
                  <a:gd name="T9" fmla="*/ 8984 h 9642"/>
                  <a:gd name="T10" fmla="*/ 1 w 4248"/>
                  <a:gd name="T11" fmla="*/ 8984 h 9642"/>
                </a:gdLst>
                <a:ahLst/>
                <a:cxnLst>
                  <a:cxn ang="0">
                    <a:pos x="T0" y="T1"/>
                  </a:cxn>
                  <a:cxn ang="0">
                    <a:pos x="T2" y="T3"/>
                  </a:cxn>
                  <a:cxn ang="0">
                    <a:pos x="T4" y="T5"/>
                  </a:cxn>
                  <a:cxn ang="0">
                    <a:pos x="T6" y="T7"/>
                  </a:cxn>
                  <a:cxn ang="0">
                    <a:pos x="T8" y="T9"/>
                  </a:cxn>
                  <a:cxn ang="0">
                    <a:pos x="T10" y="T11"/>
                  </a:cxn>
                </a:cxnLst>
                <a:rect l="0" t="0" r="r" b="b"/>
                <a:pathLst>
                  <a:path w="4248" h="9642">
                    <a:moveTo>
                      <a:pt x="0" y="8984"/>
                    </a:moveTo>
                    <a:lnTo>
                      <a:pt x="4248" y="9642"/>
                    </a:lnTo>
                    <a:lnTo>
                      <a:pt x="4248" y="658"/>
                    </a:lnTo>
                    <a:lnTo>
                      <a:pt x="0" y="0"/>
                    </a:lnTo>
                    <a:lnTo>
                      <a:pt x="0" y="8984"/>
                    </a:lnTo>
                    <a:lnTo>
                      <a:pt x="1" y="8984"/>
                    </a:lnTo>
                  </a:path>
                </a:pathLst>
              </a:custGeom>
              <a:solidFill>
                <a:srgbClr val="FF9966"/>
              </a:solidFill>
              <a:ln w="38100" cmpd="sng">
                <a:solidFill>
                  <a:schemeClr val="tx1"/>
                </a:solidFill>
                <a:prstDash val="solid"/>
                <a:round/>
                <a:headEnd/>
                <a:tailEnd/>
              </a:ln>
            </p:spPr>
            <p:txBody>
              <a:bodyPr/>
              <a:lstStyle/>
              <a:p>
                <a:endParaRPr lang="en-IN"/>
              </a:p>
            </p:txBody>
          </p:sp>
          <p:sp>
            <p:nvSpPr>
              <p:cNvPr id="30" name="Freeform 14">
                <a:extLst>
                  <a:ext uri="{FF2B5EF4-FFF2-40B4-BE49-F238E27FC236}">
                    <a16:creationId xmlns:a16="http://schemas.microsoft.com/office/drawing/2014/main" id="{FE2D77D7-AB9B-467D-8210-829B36D7A482}"/>
                  </a:ext>
                </a:extLst>
              </p:cNvPr>
              <p:cNvSpPr>
                <a:spLocks/>
              </p:cNvSpPr>
              <p:nvPr/>
            </p:nvSpPr>
            <p:spPr bwMode="auto">
              <a:xfrm>
                <a:off x="2112" y="2832"/>
                <a:ext cx="126" cy="1271"/>
              </a:xfrm>
              <a:custGeom>
                <a:avLst/>
                <a:gdLst>
                  <a:gd name="T0" fmla="*/ 0 w 1139"/>
                  <a:gd name="T1" fmla="*/ 8983 h 11438"/>
                  <a:gd name="T2" fmla="*/ 0 w 1139"/>
                  <a:gd name="T3" fmla="*/ 0 h 11438"/>
                  <a:gd name="T4" fmla="*/ 1139 w 1139"/>
                  <a:gd name="T5" fmla="*/ 2454 h 11438"/>
                  <a:gd name="T6" fmla="*/ 1139 w 1139"/>
                  <a:gd name="T7" fmla="*/ 11438 h 11438"/>
                  <a:gd name="T8" fmla="*/ 0 w 1139"/>
                  <a:gd name="T9" fmla="*/ 8983 h 11438"/>
                  <a:gd name="T10" fmla="*/ 1 w 1139"/>
                  <a:gd name="T11" fmla="*/ 8983 h 11438"/>
                </a:gdLst>
                <a:ahLst/>
                <a:cxnLst>
                  <a:cxn ang="0">
                    <a:pos x="T0" y="T1"/>
                  </a:cxn>
                  <a:cxn ang="0">
                    <a:pos x="T2" y="T3"/>
                  </a:cxn>
                  <a:cxn ang="0">
                    <a:pos x="T4" y="T5"/>
                  </a:cxn>
                  <a:cxn ang="0">
                    <a:pos x="T6" y="T7"/>
                  </a:cxn>
                  <a:cxn ang="0">
                    <a:pos x="T8" y="T9"/>
                  </a:cxn>
                  <a:cxn ang="0">
                    <a:pos x="T10" y="T11"/>
                  </a:cxn>
                </a:cxnLst>
                <a:rect l="0" t="0" r="r" b="b"/>
                <a:pathLst>
                  <a:path w="1139" h="11438">
                    <a:moveTo>
                      <a:pt x="0" y="8983"/>
                    </a:moveTo>
                    <a:lnTo>
                      <a:pt x="0" y="0"/>
                    </a:lnTo>
                    <a:lnTo>
                      <a:pt x="1139" y="2454"/>
                    </a:lnTo>
                    <a:lnTo>
                      <a:pt x="1139" y="11438"/>
                    </a:lnTo>
                    <a:lnTo>
                      <a:pt x="0" y="8983"/>
                    </a:lnTo>
                    <a:lnTo>
                      <a:pt x="1" y="8983"/>
                    </a:lnTo>
                  </a:path>
                </a:pathLst>
              </a:custGeom>
              <a:solidFill>
                <a:srgbClr val="FF9966"/>
              </a:solidFill>
              <a:ln w="38100" cmpd="sng">
                <a:solidFill>
                  <a:schemeClr val="tx1"/>
                </a:solidFill>
                <a:prstDash val="solid"/>
                <a:round/>
                <a:headEnd/>
                <a:tailEnd/>
              </a:ln>
            </p:spPr>
            <p:txBody>
              <a:bodyPr/>
              <a:lstStyle/>
              <a:p>
                <a:endParaRPr lang="en-IN"/>
              </a:p>
            </p:txBody>
          </p:sp>
          <p:sp>
            <p:nvSpPr>
              <p:cNvPr id="31" name="Freeform 15">
                <a:extLst>
                  <a:ext uri="{FF2B5EF4-FFF2-40B4-BE49-F238E27FC236}">
                    <a16:creationId xmlns:a16="http://schemas.microsoft.com/office/drawing/2014/main" id="{9EFE9A9A-E3F9-4204-A885-E6918EBBB06E}"/>
                  </a:ext>
                </a:extLst>
              </p:cNvPr>
              <p:cNvSpPr>
                <a:spLocks/>
              </p:cNvSpPr>
              <p:nvPr/>
            </p:nvSpPr>
            <p:spPr bwMode="auto">
              <a:xfrm>
                <a:off x="2112" y="2632"/>
                <a:ext cx="944" cy="545"/>
              </a:xfrm>
              <a:custGeom>
                <a:avLst/>
                <a:gdLst>
                  <a:gd name="T0" fmla="*/ 5387 w 8497"/>
                  <a:gd name="T1" fmla="*/ 4909 h 4909"/>
                  <a:gd name="T2" fmla="*/ 8497 w 8497"/>
                  <a:gd name="T3" fmla="*/ 3112 h 4909"/>
                  <a:gd name="T4" fmla="*/ 7358 w 8497"/>
                  <a:gd name="T5" fmla="*/ 658 h 4909"/>
                  <a:gd name="T6" fmla="*/ 3111 w 8497"/>
                  <a:gd name="T7" fmla="*/ 0 h 4909"/>
                  <a:gd name="T8" fmla="*/ 0 w 8497"/>
                  <a:gd name="T9" fmla="*/ 1797 h 4909"/>
                  <a:gd name="T10" fmla="*/ 1139 w 8497"/>
                  <a:gd name="T11" fmla="*/ 4251 h 4909"/>
                  <a:gd name="T12" fmla="*/ 5387 w 8497"/>
                  <a:gd name="T13" fmla="*/ 4909 h 4909"/>
                  <a:gd name="T14" fmla="*/ 5388 w 8497"/>
                  <a:gd name="T15" fmla="*/ 4909 h 49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97" h="4909">
                    <a:moveTo>
                      <a:pt x="5387" y="4909"/>
                    </a:moveTo>
                    <a:lnTo>
                      <a:pt x="8497" y="3112"/>
                    </a:lnTo>
                    <a:lnTo>
                      <a:pt x="7358" y="658"/>
                    </a:lnTo>
                    <a:lnTo>
                      <a:pt x="3111" y="0"/>
                    </a:lnTo>
                    <a:lnTo>
                      <a:pt x="0" y="1797"/>
                    </a:lnTo>
                    <a:lnTo>
                      <a:pt x="1139" y="4251"/>
                    </a:lnTo>
                    <a:lnTo>
                      <a:pt x="5387" y="4909"/>
                    </a:lnTo>
                    <a:lnTo>
                      <a:pt x="5388" y="4909"/>
                    </a:lnTo>
                  </a:path>
                </a:pathLst>
              </a:custGeom>
              <a:solidFill>
                <a:srgbClr val="FF9966"/>
              </a:solidFill>
              <a:ln w="38100" cmpd="sng">
                <a:solidFill>
                  <a:schemeClr val="tx1"/>
                </a:solidFill>
                <a:prstDash val="solid"/>
                <a:round/>
                <a:headEnd/>
                <a:tailEnd/>
              </a:ln>
            </p:spPr>
            <p:txBody>
              <a:bodyPr/>
              <a:lstStyle/>
              <a:p>
                <a:endParaRPr lang="en-IN"/>
              </a:p>
            </p:txBody>
          </p:sp>
          <p:sp>
            <p:nvSpPr>
              <p:cNvPr id="32" name="Freeform 16">
                <a:extLst>
                  <a:ext uri="{FF2B5EF4-FFF2-40B4-BE49-F238E27FC236}">
                    <a16:creationId xmlns:a16="http://schemas.microsoft.com/office/drawing/2014/main" id="{43CD4F95-757E-4B16-A453-8D24EF79D720}"/>
                  </a:ext>
                </a:extLst>
              </p:cNvPr>
              <p:cNvSpPr>
                <a:spLocks/>
              </p:cNvSpPr>
              <p:nvPr/>
            </p:nvSpPr>
            <p:spPr bwMode="auto">
              <a:xfrm>
                <a:off x="2112" y="3630"/>
                <a:ext cx="944" cy="546"/>
              </a:xfrm>
              <a:custGeom>
                <a:avLst/>
                <a:gdLst>
                  <a:gd name="T0" fmla="*/ 5387 w 8497"/>
                  <a:gd name="T1" fmla="*/ 4909 h 4909"/>
                  <a:gd name="T2" fmla="*/ 8497 w 8497"/>
                  <a:gd name="T3" fmla="*/ 3112 h 4909"/>
                  <a:gd name="T4" fmla="*/ 7358 w 8497"/>
                  <a:gd name="T5" fmla="*/ 658 h 4909"/>
                  <a:gd name="T6" fmla="*/ 3111 w 8497"/>
                  <a:gd name="T7" fmla="*/ 0 h 4909"/>
                  <a:gd name="T8" fmla="*/ 0 w 8497"/>
                  <a:gd name="T9" fmla="*/ 1796 h 4909"/>
                  <a:gd name="T10" fmla="*/ 1139 w 8497"/>
                  <a:gd name="T11" fmla="*/ 4251 h 4909"/>
                  <a:gd name="T12" fmla="*/ 5387 w 8497"/>
                  <a:gd name="T13" fmla="*/ 4909 h 4909"/>
                  <a:gd name="T14" fmla="*/ 5388 w 8497"/>
                  <a:gd name="T15" fmla="*/ 4909 h 49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97" h="4909">
                    <a:moveTo>
                      <a:pt x="5387" y="4909"/>
                    </a:moveTo>
                    <a:lnTo>
                      <a:pt x="8497" y="3112"/>
                    </a:lnTo>
                    <a:lnTo>
                      <a:pt x="7358" y="658"/>
                    </a:lnTo>
                    <a:lnTo>
                      <a:pt x="3111" y="0"/>
                    </a:lnTo>
                    <a:lnTo>
                      <a:pt x="0" y="1796"/>
                    </a:lnTo>
                    <a:lnTo>
                      <a:pt x="1139" y="4251"/>
                    </a:lnTo>
                    <a:lnTo>
                      <a:pt x="5387" y="4909"/>
                    </a:lnTo>
                    <a:lnTo>
                      <a:pt x="5388" y="4909"/>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3" name="Freeform 17">
                <a:extLst>
                  <a:ext uri="{FF2B5EF4-FFF2-40B4-BE49-F238E27FC236}">
                    <a16:creationId xmlns:a16="http://schemas.microsoft.com/office/drawing/2014/main" id="{5285A6C4-B2DB-43EF-A840-E2EF90FC4356}"/>
                  </a:ext>
                </a:extLst>
              </p:cNvPr>
              <p:cNvSpPr>
                <a:spLocks/>
              </p:cNvSpPr>
              <p:nvPr/>
            </p:nvSpPr>
            <p:spPr bwMode="auto">
              <a:xfrm>
                <a:off x="2556" y="3887"/>
                <a:ext cx="56" cy="32"/>
              </a:xfrm>
              <a:custGeom>
                <a:avLst/>
                <a:gdLst>
                  <a:gd name="T0" fmla="*/ 429 w 496"/>
                  <a:gd name="T1" fmla="*/ 38 h 287"/>
                  <a:gd name="T2" fmla="*/ 314 w 496"/>
                  <a:gd name="T3" fmla="*/ 0 h 287"/>
                  <a:gd name="T4" fmla="*/ 181 w 496"/>
                  <a:gd name="T5" fmla="*/ 0 h 287"/>
                  <a:gd name="T6" fmla="*/ 66 w 496"/>
                  <a:gd name="T7" fmla="*/ 38 h 287"/>
                  <a:gd name="T8" fmla="*/ 0 w 496"/>
                  <a:gd name="T9" fmla="*/ 105 h 287"/>
                  <a:gd name="T10" fmla="*/ 0 w 496"/>
                  <a:gd name="T11" fmla="*/ 182 h 287"/>
                  <a:gd name="T12" fmla="*/ 66 w 496"/>
                  <a:gd name="T13" fmla="*/ 248 h 287"/>
                  <a:gd name="T14" fmla="*/ 181 w 496"/>
                  <a:gd name="T15" fmla="*/ 287 h 287"/>
                  <a:gd name="T16" fmla="*/ 314 w 496"/>
                  <a:gd name="T17" fmla="*/ 287 h 287"/>
                  <a:gd name="T18" fmla="*/ 429 w 496"/>
                  <a:gd name="T19" fmla="*/ 248 h 287"/>
                  <a:gd name="T20" fmla="*/ 496 w 496"/>
                  <a:gd name="T21" fmla="*/ 182 h 287"/>
                  <a:gd name="T22" fmla="*/ 496 w 496"/>
                  <a:gd name="T23" fmla="*/ 105 h 287"/>
                  <a:gd name="T24" fmla="*/ 429 w 496"/>
                  <a:gd name="T25" fmla="*/ 38 h 287"/>
                  <a:gd name="T26" fmla="*/ 430 w 496"/>
                  <a:gd name="T27" fmla="*/ 38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6" h="287">
                    <a:moveTo>
                      <a:pt x="429" y="38"/>
                    </a:moveTo>
                    <a:lnTo>
                      <a:pt x="314" y="0"/>
                    </a:lnTo>
                    <a:lnTo>
                      <a:pt x="181" y="0"/>
                    </a:lnTo>
                    <a:lnTo>
                      <a:pt x="66" y="38"/>
                    </a:lnTo>
                    <a:lnTo>
                      <a:pt x="0" y="105"/>
                    </a:lnTo>
                    <a:lnTo>
                      <a:pt x="0" y="182"/>
                    </a:lnTo>
                    <a:lnTo>
                      <a:pt x="66" y="248"/>
                    </a:lnTo>
                    <a:lnTo>
                      <a:pt x="181" y="287"/>
                    </a:lnTo>
                    <a:lnTo>
                      <a:pt x="314" y="287"/>
                    </a:lnTo>
                    <a:lnTo>
                      <a:pt x="429" y="248"/>
                    </a:lnTo>
                    <a:lnTo>
                      <a:pt x="496" y="182"/>
                    </a:lnTo>
                    <a:lnTo>
                      <a:pt x="496" y="105"/>
                    </a:lnTo>
                    <a:lnTo>
                      <a:pt x="429" y="38"/>
                    </a:lnTo>
                    <a:lnTo>
                      <a:pt x="430" y="38"/>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4" name="Line 18">
                <a:extLst>
                  <a:ext uri="{FF2B5EF4-FFF2-40B4-BE49-F238E27FC236}">
                    <a16:creationId xmlns:a16="http://schemas.microsoft.com/office/drawing/2014/main" id="{9747EA40-69F9-426A-B6A8-6F928D484161}"/>
                  </a:ext>
                </a:extLst>
              </p:cNvPr>
              <p:cNvSpPr>
                <a:spLocks noChangeShapeType="1"/>
              </p:cNvSpPr>
              <p:nvPr/>
            </p:nvSpPr>
            <p:spPr bwMode="auto">
              <a:xfrm>
                <a:off x="2920" y="2696"/>
                <a:ext cx="0" cy="100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5" name="Line 19">
                <a:extLst>
                  <a:ext uri="{FF2B5EF4-FFF2-40B4-BE49-F238E27FC236}">
                    <a16:creationId xmlns:a16="http://schemas.microsoft.com/office/drawing/2014/main" id="{949E80B0-B5A9-4E1F-AA77-50ED7FE8B30D}"/>
                  </a:ext>
                </a:extLst>
              </p:cNvPr>
              <p:cNvSpPr>
                <a:spLocks noChangeShapeType="1"/>
              </p:cNvSpPr>
              <p:nvPr/>
            </p:nvSpPr>
            <p:spPr bwMode="auto">
              <a:xfrm>
                <a:off x="2464" y="2640"/>
                <a:ext cx="0" cy="100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6" name="Freeform 20">
                <a:extLst>
                  <a:ext uri="{FF2B5EF4-FFF2-40B4-BE49-F238E27FC236}">
                    <a16:creationId xmlns:a16="http://schemas.microsoft.com/office/drawing/2014/main" id="{73C7F6F7-84D4-4BC7-B391-C45E3C0BF170}"/>
                  </a:ext>
                </a:extLst>
              </p:cNvPr>
              <p:cNvSpPr>
                <a:spLocks/>
              </p:cNvSpPr>
              <p:nvPr/>
            </p:nvSpPr>
            <p:spPr bwMode="auto">
              <a:xfrm>
                <a:off x="2556" y="2889"/>
                <a:ext cx="56" cy="32"/>
              </a:xfrm>
              <a:custGeom>
                <a:avLst/>
                <a:gdLst>
                  <a:gd name="T0" fmla="*/ 429 w 496"/>
                  <a:gd name="T1" fmla="*/ 39 h 287"/>
                  <a:gd name="T2" fmla="*/ 314 w 496"/>
                  <a:gd name="T3" fmla="*/ 0 h 287"/>
                  <a:gd name="T4" fmla="*/ 181 w 496"/>
                  <a:gd name="T5" fmla="*/ 0 h 287"/>
                  <a:gd name="T6" fmla="*/ 66 w 496"/>
                  <a:gd name="T7" fmla="*/ 39 h 287"/>
                  <a:gd name="T8" fmla="*/ 0 w 496"/>
                  <a:gd name="T9" fmla="*/ 105 h 287"/>
                  <a:gd name="T10" fmla="*/ 0 w 496"/>
                  <a:gd name="T11" fmla="*/ 182 h 287"/>
                  <a:gd name="T12" fmla="*/ 66 w 496"/>
                  <a:gd name="T13" fmla="*/ 248 h 287"/>
                  <a:gd name="T14" fmla="*/ 181 w 496"/>
                  <a:gd name="T15" fmla="*/ 287 h 287"/>
                  <a:gd name="T16" fmla="*/ 314 w 496"/>
                  <a:gd name="T17" fmla="*/ 287 h 287"/>
                  <a:gd name="T18" fmla="*/ 429 w 496"/>
                  <a:gd name="T19" fmla="*/ 248 h 287"/>
                  <a:gd name="T20" fmla="*/ 496 w 496"/>
                  <a:gd name="T21" fmla="*/ 182 h 287"/>
                  <a:gd name="T22" fmla="*/ 496 w 496"/>
                  <a:gd name="T23" fmla="*/ 105 h 287"/>
                  <a:gd name="T24" fmla="*/ 429 w 496"/>
                  <a:gd name="T25" fmla="*/ 39 h 287"/>
                  <a:gd name="T26" fmla="*/ 430 w 496"/>
                  <a:gd name="T27" fmla="*/ 3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6" h="287">
                    <a:moveTo>
                      <a:pt x="429" y="39"/>
                    </a:moveTo>
                    <a:lnTo>
                      <a:pt x="314" y="0"/>
                    </a:lnTo>
                    <a:lnTo>
                      <a:pt x="181" y="0"/>
                    </a:lnTo>
                    <a:lnTo>
                      <a:pt x="66" y="39"/>
                    </a:lnTo>
                    <a:lnTo>
                      <a:pt x="0" y="105"/>
                    </a:lnTo>
                    <a:lnTo>
                      <a:pt x="0" y="182"/>
                    </a:lnTo>
                    <a:lnTo>
                      <a:pt x="66" y="248"/>
                    </a:lnTo>
                    <a:lnTo>
                      <a:pt x="181" y="287"/>
                    </a:lnTo>
                    <a:lnTo>
                      <a:pt x="314" y="287"/>
                    </a:lnTo>
                    <a:lnTo>
                      <a:pt x="429" y="248"/>
                    </a:lnTo>
                    <a:lnTo>
                      <a:pt x="496" y="182"/>
                    </a:lnTo>
                    <a:lnTo>
                      <a:pt x="496" y="105"/>
                    </a:lnTo>
                    <a:lnTo>
                      <a:pt x="429" y="39"/>
                    </a:lnTo>
                    <a:lnTo>
                      <a:pt x="430" y="39"/>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7" name="Line 21">
                <a:extLst>
                  <a:ext uri="{FF2B5EF4-FFF2-40B4-BE49-F238E27FC236}">
                    <a16:creationId xmlns:a16="http://schemas.microsoft.com/office/drawing/2014/main" id="{91200395-DE8A-4E82-8725-8999B90865AF}"/>
                  </a:ext>
                </a:extLst>
              </p:cNvPr>
              <p:cNvSpPr>
                <a:spLocks noChangeShapeType="1"/>
              </p:cNvSpPr>
              <p:nvPr/>
            </p:nvSpPr>
            <p:spPr bwMode="auto">
              <a:xfrm>
                <a:off x="2576" y="2736"/>
                <a:ext cx="0" cy="1296"/>
              </a:xfrm>
              <a:prstGeom prst="line">
                <a:avLst/>
              </a:prstGeom>
              <a:noFill/>
              <a:ln w="38100">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16" name="Group 22">
              <a:extLst>
                <a:ext uri="{FF2B5EF4-FFF2-40B4-BE49-F238E27FC236}">
                  <a16:creationId xmlns:a16="http://schemas.microsoft.com/office/drawing/2014/main" id="{A8D0D59B-B838-4D09-8279-2AC3ED15C31B}"/>
                </a:ext>
              </a:extLst>
            </p:cNvPr>
            <p:cNvGrpSpPr>
              <a:grpSpLocks/>
            </p:cNvGrpSpPr>
            <p:nvPr/>
          </p:nvGrpSpPr>
          <p:grpSpPr bwMode="auto">
            <a:xfrm>
              <a:off x="2763" y="2880"/>
              <a:ext cx="1269" cy="539"/>
              <a:chOff x="3744" y="3378"/>
              <a:chExt cx="1269" cy="539"/>
            </a:xfrm>
          </p:grpSpPr>
          <p:sp>
            <p:nvSpPr>
              <p:cNvPr id="21" name="Text Box 23">
                <a:extLst>
                  <a:ext uri="{FF2B5EF4-FFF2-40B4-BE49-F238E27FC236}">
                    <a16:creationId xmlns:a16="http://schemas.microsoft.com/office/drawing/2014/main" id="{62ACD47C-26DE-43F0-A163-38775D33AB8C}"/>
                  </a:ext>
                </a:extLst>
              </p:cNvPr>
              <p:cNvSpPr txBox="1">
                <a:spLocks noChangeArrowheads="1"/>
              </p:cNvSpPr>
              <p:nvPr/>
            </p:nvSpPr>
            <p:spPr bwMode="auto">
              <a:xfrm>
                <a:off x="3744" y="3552"/>
                <a:ext cx="672"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a:latin typeface="Times New Roman" pitchFamily="18" charset="0"/>
                  </a:rPr>
                  <a:t>Axis</a:t>
                </a:r>
                <a:endParaRPr lang="en-GB" sz="3200" b="1">
                  <a:latin typeface="Times New Roman" pitchFamily="18" charset="0"/>
                </a:endParaRPr>
              </a:p>
            </p:txBody>
          </p:sp>
          <p:sp>
            <p:nvSpPr>
              <p:cNvPr id="22" name="Line 24">
                <a:extLst>
                  <a:ext uri="{FF2B5EF4-FFF2-40B4-BE49-F238E27FC236}">
                    <a16:creationId xmlns:a16="http://schemas.microsoft.com/office/drawing/2014/main" id="{07F4E2B4-C03A-4153-9AAC-D6F4C3544D62}"/>
                  </a:ext>
                </a:extLst>
              </p:cNvPr>
              <p:cNvSpPr>
                <a:spLocks noChangeShapeType="1"/>
              </p:cNvSpPr>
              <p:nvPr/>
            </p:nvSpPr>
            <p:spPr bwMode="auto">
              <a:xfrm flipV="1">
                <a:off x="4284" y="3378"/>
                <a:ext cx="729" cy="345"/>
              </a:xfrm>
              <a:prstGeom prst="line">
                <a:avLst/>
              </a:prstGeom>
              <a:noFill/>
              <a:ln w="57150">
                <a:solidFill>
                  <a:schemeClr val="tx1"/>
                </a:solidFill>
                <a:round/>
                <a:headEnd/>
                <a:tailEnd type="triangle" w="sm"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17" name="Group 25">
              <a:extLst>
                <a:ext uri="{FF2B5EF4-FFF2-40B4-BE49-F238E27FC236}">
                  <a16:creationId xmlns:a16="http://schemas.microsoft.com/office/drawing/2014/main" id="{F0ACD757-5602-498B-B614-2C176A4293F6}"/>
                </a:ext>
              </a:extLst>
            </p:cNvPr>
            <p:cNvGrpSpPr>
              <a:grpSpLocks/>
            </p:cNvGrpSpPr>
            <p:nvPr/>
          </p:nvGrpSpPr>
          <p:grpSpPr bwMode="auto">
            <a:xfrm>
              <a:off x="4416" y="3312"/>
              <a:ext cx="792" cy="499"/>
              <a:chOff x="4884" y="3749"/>
              <a:chExt cx="792" cy="499"/>
            </a:xfrm>
          </p:grpSpPr>
          <p:sp>
            <p:nvSpPr>
              <p:cNvPr id="19" name="Line 26">
                <a:extLst>
                  <a:ext uri="{FF2B5EF4-FFF2-40B4-BE49-F238E27FC236}">
                    <a16:creationId xmlns:a16="http://schemas.microsoft.com/office/drawing/2014/main" id="{90B60D0B-DD5A-4F0E-A39F-731ED8126CD5}"/>
                  </a:ext>
                </a:extLst>
              </p:cNvPr>
              <p:cNvSpPr>
                <a:spLocks noChangeShapeType="1"/>
              </p:cNvSpPr>
              <p:nvPr/>
            </p:nvSpPr>
            <p:spPr bwMode="auto">
              <a:xfrm>
                <a:off x="4911" y="3749"/>
                <a:ext cx="273" cy="269"/>
              </a:xfrm>
              <a:prstGeom prst="line">
                <a:avLst/>
              </a:prstGeom>
              <a:noFill/>
              <a:ln w="57150">
                <a:solidFill>
                  <a:schemeClr val="tx1"/>
                </a:solidFill>
                <a:round/>
                <a:headEnd type="triangle" w="sm"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0" name="Text Box 27">
                <a:extLst>
                  <a:ext uri="{FF2B5EF4-FFF2-40B4-BE49-F238E27FC236}">
                    <a16:creationId xmlns:a16="http://schemas.microsoft.com/office/drawing/2014/main" id="{48DCDA1A-0F83-482A-9C0F-D1AA41687699}"/>
                  </a:ext>
                </a:extLst>
              </p:cNvPr>
              <p:cNvSpPr txBox="1">
                <a:spLocks noChangeArrowheads="1"/>
              </p:cNvSpPr>
              <p:nvPr/>
            </p:nvSpPr>
            <p:spPr bwMode="auto">
              <a:xfrm>
                <a:off x="4884" y="3921"/>
                <a:ext cx="792"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2800" b="1">
                    <a:latin typeface="Times New Roman" pitchFamily="18" charset="0"/>
                  </a:rPr>
                  <a:t>Base</a:t>
                </a:r>
                <a:endParaRPr lang="en-GB" sz="2800" b="1">
                  <a:latin typeface="Times New Roman" pitchFamily="18" charset="0"/>
                </a:endParaRPr>
              </a:p>
            </p:txBody>
          </p:sp>
        </p:grpSp>
        <p:sp>
          <p:nvSpPr>
            <p:cNvPr id="18" name="Line 28">
              <a:extLst>
                <a:ext uri="{FF2B5EF4-FFF2-40B4-BE49-F238E27FC236}">
                  <a16:creationId xmlns:a16="http://schemas.microsoft.com/office/drawing/2014/main" id="{BA2B52A6-69AB-4AAD-9C91-1BE6D4881836}"/>
                </a:ext>
              </a:extLst>
            </p:cNvPr>
            <p:cNvSpPr>
              <a:spLocks noChangeShapeType="1"/>
            </p:cNvSpPr>
            <p:nvPr/>
          </p:nvSpPr>
          <p:spPr bwMode="auto">
            <a:xfrm>
              <a:off x="4229" y="3054"/>
              <a:ext cx="0" cy="14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Tree>
    <p:extLst>
      <p:ext uri="{BB962C8B-B14F-4D97-AF65-F5344CB8AC3E}">
        <p14:creationId xmlns:p14="http://schemas.microsoft.com/office/powerpoint/2010/main" val="3931586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slide(from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slide(from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dissolv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utoUpdateAnimBg="0"/>
      <p:bldP spid="13"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r>
              <a:rPr lang="en-US" sz="3200" b="1">
                <a:solidFill>
                  <a:schemeClr val="bg1"/>
                </a:solidFill>
              </a:rPr>
              <a:t>Important Terms Used in Projections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6" name="Text Box 3">
            <a:extLst>
              <a:ext uri="{FF2B5EF4-FFF2-40B4-BE49-F238E27FC236}">
                <a16:creationId xmlns:a16="http://schemas.microsoft.com/office/drawing/2014/main" id="{D198EBA6-EEBD-45E3-B3DC-ACCE1D93B3CE}"/>
              </a:ext>
            </a:extLst>
          </p:cNvPr>
          <p:cNvSpPr txBox="1">
            <a:spLocks noChangeArrowheads="1"/>
          </p:cNvSpPr>
          <p:nvPr/>
        </p:nvSpPr>
        <p:spPr bwMode="auto">
          <a:xfrm>
            <a:off x="552743" y="1016659"/>
            <a:ext cx="38100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Amphion" pitchFamily="2" charset="0"/>
              </a:rPr>
              <a:t>(5) Oblique Solid:</a:t>
            </a:r>
            <a:endParaRPr lang="en-GB" sz="3200">
              <a:solidFill>
                <a:srgbClr val="0066CC"/>
              </a:solidFill>
              <a:latin typeface="Amphion" pitchFamily="2" charset="0"/>
            </a:endParaRPr>
          </a:p>
        </p:txBody>
      </p:sp>
      <p:sp>
        <p:nvSpPr>
          <p:cNvPr id="8" name="Text Box 4">
            <a:extLst>
              <a:ext uri="{FF2B5EF4-FFF2-40B4-BE49-F238E27FC236}">
                <a16:creationId xmlns:a16="http://schemas.microsoft.com/office/drawing/2014/main" id="{3303479A-CBC4-4245-882F-F1E6FF5727A8}"/>
              </a:ext>
            </a:extLst>
          </p:cNvPr>
          <p:cNvSpPr txBox="1">
            <a:spLocks noChangeArrowheads="1"/>
          </p:cNvSpPr>
          <p:nvPr/>
        </p:nvSpPr>
        <p:spPr bwMode="auto">
          <a:xfrm>
            <a:off x="286043" y="1778659"/>
            <a:ext cx="4114800" cy="3503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200" b="1">
                <a:latin typeface="Verdana" pitchFamily="34" charset="0"/>
              </a:rPr>
              <a:t>A solid is said to be a</a:t>
            </a:r>
            <a:r>
              <a:rPr lang="en-US" sz="3200" b="1">
                <a:solidFill>
                  <a:schemeClr val="bg1"/>
                </a:solidFill>
                <a:latin typeface="Verdana" pitchFamily="34" charset="0"/>
              </a:rPr>
              <a:t> </a:t>
            </a:r>
            <a:r>
              <a:rPr lang="en-US" sz="3200" b="1" i="1">
                <a:solidFill>
                  <a:srgbClr val="0066CC"/>
                </a:solidFill>
                <a:latin typeface="Verdana" pitchFamily="34" charset="0"/>
              </a:rPr>
              <a:t>Oblique Solid</a:t>
            </a:r>
            <a:r>
              <a:rPr lang="en-US" sz="3200" b="1">
                <a:solidFill>
                  <a:schemeClr val="bg1"/>
                </a:solidFill>
                <a:latin typeface="Verdana" pitchFamily="34" charset="0"/>
              </a:rPr>
              <a:t> </a:t>
            </a:r>
            <a:r>
              <a:rPr lang="en-US" sz="3200" b="1">
                <a:latin typeface="Verdana" pitchFamily="34" charset="0"/>
              </a:rPr>
              <a:t>if its </a:t>
            </a:r>
            <a:r>
              <a:rPr lang="en-US" sz="3200" b="1" u="sng">
                <a:latin typeface="Verdana" pitchFamily="34" charset="0"/>
              </a:rPr>
              <a:t>axis is inclined at an angle other than 90</a:t>
            </a:r>
            <a:r>
              <a:rPr lang="en-US" sz="3200" b="1" u="sng">
                <a:latin typeface="Verdana" pitchFamily="34" charset="0"/>
                <a:cs typeface="Times New Roman" pitchFamily="18" charset="0"/>
              </a:rPr>
              <a:t>°</a:t>
            </a:r>
            <a:r>
              <a:rPr lang="en-US" sz="3200" b="1" u="sng">
                <a:latin typeface="Verdana" pitchFamily="34" charset="0"/>
              </a:rPr>
              <a:t> to its base.</a:t>
            </a:r>
            <a:endParaRPr lang="en-GB" sz="3200" u="sng">
              <a:latin typeface="Verdana" pitchFamily="34" charset="0"/>
            </a:endParaRPr>
          </a:p>
        </p:txBody>
      </p:sp>
      <p:grpSp>
        <p:nvGrpSpPr>
          <p:cNvPr id="9" name="Group 5">
            <a:extLst>
              <a:ext uri="{FF2B5EF4-FFF2-40B4-BE49-F238E27FC236}">
                <a16:creationId xmlns:a16="http://schemas.microsoft.com/office/drawing/2014/main" id="{92CE2A3C-708E-427A-AB4C-3541CDC97692}"/>
              </a:ext>
            </a:extLst>
          </p:cNvPr>
          <p:cNvGrpSpPr>
            <a:grpSpLocks/>
          </p:cNvGrpSpPr>
          <p:nvPr/>
        </p:nvGrpSpPr>
        <p:grpSpPr bwMode="auto">
          <a:xfrm>
            <a:off x="5604193" y="1311042"/>
            <a:ext cx="2762250" cy="3787775"/>
            <a:chOff x="3408" y="1646"/>
            <a:chExt cx="1740" cy="2386"/>
          </a:xfrm>
        </p:grpSpPr>
        <p:sp>
          <p:nvSpPr>
            <p:cNvPr id="10" name="Freeform 6">
              <a:extLst>
                <a:ext uri="{FF2B5EF4-FFF2-40B4-BE49-F238E27FC236}">
                  <a16:creationId xmlns:a16="http://schemas.microsoft.com/office/drawing/2014/main" id="{043A6F68-EBE4-44E0-BF40-ECD238FED83F}"/>
                </a:ext>
              </a:extLst>
            </p:cNvPr>
            <p:cNvSpPr>
              <a:spLocks/>
            </p:cNvSpPr>
            <p:nvPr/>
          </p:nvSpPr>
          <p:spPr bwMode="auto">
            <a:xfrm>
              <a:off x="3408" y="2541"/>
              <a:ext cx="1654" cy="1011"/>
            </a:xfrm>
            <a:custGeom>
              <a:avLst/>
              <a:gdLst>
                <a:gd name="T0" fmla="*/ 710 w 8317"/>
                <a:gd name="T1" fmla="*/ 4163 h 5076"/>
                <a:gd name="T2" fmla="*/ 4869 w 8317"/>
                <a:gd name="T3" fmla="*/ 5076 h 5076"/>
                <a:gd name="T4" fmla="*/ 8317 w 8317"/>
                <a:gd name="T5" fmla="*/ 3452 h 5076"/>
                <a:gd name="T6" fmla="*/ 7607 w 8317"/>
                <a:gd name="T7" fmla="*/ 913 h 5076"/>
                <a:gd name="T8" fmla="*/ 3448 w 8317"/>
                <a:gd name="T9" fmla="*/ 0 h 5076"/>
                <a:gd name="T10" fmla="*/ 0 w 8317"/>
                <a:gd name="T11" fmla="*/ 1624 h 5076"/>
                <a:gd name="T12" fmla="*/ 710 w 8317"/>
                <a:gd name="T13" fmla="*/ 4163 h 5076"/>
                <a:gd name="T14" fmla="*/ 712 w 8317"/>
                <a:gd name="T15" fmla="*/ 4163 h 50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17" h="5076">
                  <a:moveTo>
                    <a:pt x="710" y="4163"/>
                  </a:moveTo>
                  <a:lnTo>
                    <a:pt x="4869" y="5076"/>
                  </a:lnTo>
                  <a:lnTo>
                    <a:pt x="8317" y="3452"/>
                  </a:lnTo>
                  <a:lnTo>
                    <a:pt x="7607" y="913"/>
                  </a:lnTo>
                  <a:lnTo>
                    <a:pt x="3448" y="0"/>
                  </a:lnTo>
                  <a:lnTo>
                    <a:pt x="0" y="1624"/>
                  </a:lnTo>
                  <a:lnTo>
                    <a:pt x="710" y="4163"/>
                  </a:lnTo>
                  <a:lnTo>
                    <a:pt x="712" y="4163"/>
                  </a:lnTo>
                </a:path>
              </a:pathLst>
            </a:custGeom>
            <a:solidFill>
              <a:srgbClr val="FF9966"/>
            </a:solidFill>
            <a:ln w="38100" cmpd="sng">
              <a:solidFill>
                <a:schemeClr val="tx1"/>
              </a:solidFill>
              <a:prstDash val="solid"/>
              <a:round/>
              <a:headEnd/>
              <a:tailEnd/>
            </a:ln>
          </p:spPr>
          <p:txBody>
            <a:bodyPr/>
            <a:lstStyle/>
            <a:p>
              <a:endParaRPr lang="en-IN"/>
            </a:p>
          </p:txBody>
        </p:sp>
        <p:sp>
          <p:nvSpPr>
            <p:cNvPr id="11" name="Freeform 7">
              <a:extLst>
                <a:ext uri="{FF2B5EF4-FFF2-40B4-BE49-F238E27FC236}">
                  <a16:creationId xmlns:a16="http://schemas.microsoft.com/office/drawing/2014/main" id="{F5ED6905-A9B1-4DA7-B32A-4928EA62B288}"/>
                </a:ext>
              </a:extLst>
            </p:cNvPr>
            <p:cNvSpPr>
              <a:spLocks/>
            </p:cNvSpPr>
            <p:nvPr/>
          </p:nvSpPr>
          <p:spPr bwMode="auto">
            <a:xfrm>
              <a:off x="3408" y="1646"/>
              <a:ext cx="685" cy="1218"/>
            </a:xfrm>
            <a:custGeom>
              <a:avLst/>
              <a:gdLst>
                <a:gd name="T0" fmla="*/ 549 w 3448"/>
                <a:gd name="T1" fmla="*/ 0 h 6123"/>
                <a:gd name="T2" fmla="*/ 3448 w 3448"/>
                <a:gd name="T3" fmla="*/ 4499 h 6123"/>
                <a:gd name="T4" fmla="*/ 0 w 3448"/>
                <a:gd name="T5" fmla="*/ 6123 h 6123"/>
                <a:gd name="T6" fmla="*/ 549 w 3448"/>
                <a:gd name="T7" fmla="*/ 0 h 6123"/>
                <a:gd name="T8" fmla="*/ 550 w 3448"/>
                <a:gd name="T9" fmla="*/ 0 h 6123"/>
              </a:gdLst>
              <a:ahLst/>
              <a:cxnLst>
                <a:cxn ang="0">
                  <a:pos x="T0" y="T1"/>
                </a:cxn>
                <a:cxn ang="0">
                  <a:pos x="T2" y="T3"/>
                </a:cxn>
                <a:cxn ang="0">
                  <a:pos x="T4" y="T5"/>
                </a:cxn>
                <a:cxn ang="0">
                  <a:pos x="T6" y="T7"/>
                </a:cxn>
                <a:cxn ang="0">
                  <a:pos x="T8" y="T9"/>
                </a:cxn>
              </a:cxnLst>
              <a:rect l="0" t="0" r="r" b="b"/>
              <a:pathLst>
                <a:path w="3448" h="6123">
                  <a:moveTo>
                    <a:pt x="549" y="0"/>
                  </a:moveTo>
                  <a:lnTo>
                    <a:pt x="3448" y="4499"/>
                  </a:lnTo>
                  <a:lnTo>
                    <a:pt x="0" y="6123"/>
                  </a:lnTo>
                  <a:lnTo>
                    <a:pt x="549" y="0"/>
                  </a:lnTo>
                  <a:lnTo>
                    <a:pt x="550" y="0"/>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2" name="Freeform 8">
              <a:extLst>
                <a:ext uri="{FF2B5EF4-FFF2-40B4-BE49-F238E27FC236}">
                  <a16:creationId xmlns:a16="http://schemas.microsoft.com/office/drawing/2014/main" id="{4AA269F2-8EA4-446C-B825-A8E2CCBD37A0}"/>
                </a:ext>
              </a:extLst>
            </p:cNvPr>
            <p:cNvSpPr>
              <a:spLocks/>
            </p:cNvSpPr>
            <p:nvPr/>
          </p:nvSpPr>
          <p:spPr bwMode="auto">
            <a:xfrm>
              <a:off x="3518" y="1646"/>
              <a:ext cx="1402" cy="1078"/>
            </a:xfrm>
            <a:custGeom>
              <a:avLst/>
              <a:gdLst>
                <a:gd name="T0" fmla="*/ 7058 w 7059"/>
                <a:gd name="T1" fmla="*/ 5412 h 5412"/>
                <a:gd name="T2" fmla="*/ 2899 w 7059"/>
                <a:gd name="T3" fmla="*/ 4499 h 5412"/>
                <a:gd name="T4" fmla="*/ 0 w 7059"/>
                <a:gd name="T5" fmla="*/ 0 h 5412"/>
                <a:gd name="T6" fmla="*/ 7058 w 7059"/>
                <a:gd name="T7" fmla="*/ 5412 h 5412"/>
                <a:gd name="T8" fmla="*/ 7059 w 7059"/>
                <a:gd name="T9" fmla="*/ 5412 h 5412"/>
              </a:gdLst>
              <a:ahLst/>
              <a:cxnLst>
                <a:cxn ang="0">
                  <a:pos x="T0" y="T1"/>
                </a:cxn>
                <a:cxn ang="0">
                  <a:pos x="T2" y="T3"/>
                </a:cxn>
                <a:cxn ang="0">
                  <a:pos x="T4" y="T5"/>
                </a:cxn>
                <a:cxn ang="0">
                  <a:pos x="T6" y="T7"/>
                </a:cxn>
                <a:cxn ang="0">
                  <a:pos x="T8" y="T9"/>
                </a:cxn>
              </a:cxnLst>
              <a:rect l="0" t="0" r="r" b="b"/>
              <a:pathLst>
                <a:path w="7059" h="5412">
                  <a:moveTo>
                    <a:pt x="7058" y="5412"/>
                  </a:moveTo>
                  <a:lnTo>
                    <a:pt x="2899" y="4499"/>
                  </a:lnTo>
                  <a:lnTo>
                    <a:pt x="0" y="0"/>
                  </a:lnTo>
                  <a:lnTo>
                    <a:pt x="7058" y="5412"/>
                  </a:lnTo>
                  <a:lnTo>
                    <a:pt x="7059" y="5412"/>
                  </a:lnTo>
                </a:path>
              </a:pathLst>
            </a:custGeom>
            <a:solidFill>
              <a:srgbClr val="FF9966"/>
            </a:solidFill>
            <a:ln w="38100" cmpd="sng">
              <a:solidFill>
                <a:schemeClr val="tx1"/>
              </a:solidFill>
              <a:prstDash val="solid"/>
              <a:round/>
              <a:headEnd/>
              <a:tailEnd/>
            </a:ln>
          </p:spPr>
          <p:txBody>
            <a:bodyPr/>
            <a:lstStyle/>
            <a:p>
              <a:endParaRPr lang="en-IN"/>
            </a:p>
          </p:txBody>
        </p:sp>
        <p:sp>
          <p:nvSpPr>
            <p:cNvPr id="13" name="Freeform 9">
              <a:extLst>
                <a:ext uri="{FF2B5EF4-FFF2-40B4-BE49-F238E27FC236}">
                  <a16:creationId xmlns:a16="http://schemas.microsoft.com/office/drawing/2014/main" id="{6C79ABBE-403B-4481-AEE1-AB3A9BC92A4E}"/>
                </a:ext>
              </a:extLst>
            </p:cNvPr>
            <p:cNvSpPr>
              <a:spLocks/>
            </p:cNvSpPr>
            <p:nvPr/>
          </p:nvSpPr>
          <p:spPr bwMode="auto">
            <a:xfrm>
              <a:off x="3518" y="1646"/>
              <a:ext cx="717" cy="1401"/>
            </a:xfrm>
            <a:custGeom>
              <a:avLst/>
              <a:gdLst>
                <a:gd name="T0" fmla="*/ 3610 w 3610"/>
                <a:gd name="T1" fmla="*/ 7037 h 7037"/>
                <a:gd name="T2" fmla="*/ 0 w 3610"/>
                <a:gd name="T3" fmla="*/ 0 h 7037"/>
                <a:gd name="T4" fmla="*/ 1 w 3610"/>
                <a:gd name="T5" fmla="*/ 0 h 7037"/>
              </a:gdLst>
              <a:ahLst/>
              <a:cxnLst>
                <a:cxn ang="0">
                  <a:pos x="T0" y="T1"/>
                </a:cxn>
                <a:cxn ang="0">
                  <a:pos x="T2" y="T3"/>
                </a:cxn>
                <a:cxn ang="0">
                  <a:pos x="T4" y="T5"/>
                </a:cxn>
              </a:cxnLst>
              <a:rect l="0" t="0" r="r" b="b"/>
              <a:pathLst>
                <a:path w="3610" h="7037">
                  <a:moveTo>
                    <a:pt x="3610" y="7037"/>
                  </a:moveTo>
                  <a:lnTo>
                    <a:pt x="0" y="0"/>
                  </a:lnTo>
                  <a:lnTo>
                    <a:pt x="1" y="0"/>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4" name="Freeform 10">
              <a:extLst>
                <a:ext uri="{FF2B5EF4-FFF2-40B4-BE49-F238E27FC236}">
                  <a16:creationId xmlns:a16="http://schemas.microsoft.com/office/drawing/2014/main" id="{4BE4D9AF-764C-45BC-9352-DCBB30293A37}"/>
                </a:ext>
              </a:extLst>
            </p:cNvPr>
            <p:cNvSpPr>
              <a:spLocks/>
            </p:cNvSpPr>
            <p:nvPr/>
          </p:nvSpPr>
          <p:spPr bwMode="auto">
            <a:xfrm>
              <a:off x="3518" y="1646"/>
              <a:ext cx="859" cy="1906"/>
            </a:xfrm>
            <a:custGeom>
              <a:avLst/>
              <a:gdLst>
                <a:gd name="T0" fmla="*/ 161 w 4321"/>
                <a:gd name="T1" fmla="*/ 8662 h 9575"/>
                <a:gd name="T2" fmla="*/ 0 w 4321"/>
                <a:gd name="T3" fmla="*/ 0 h 9575"/>
                <a:gd name="T4" fmla="*/ 4320 w 4321"/>
                <a:gd name="T5" fmla="*/ 9575 h 9575"/>
                <a:gd name="T6" fmla="*/ 4321 w 4321"/>
                <a:gd name="T7" fmla="*/ 9575 h 9575"/>
              </a:gdLst>
              <a:ahLst/>
              <a:cxnLst>
                <a:cxn ang="0">
                  <a:pos x="T0" y="T1"/>
                </a:cxn>
                <a:cxn ang="0">
                  <a:pos x="T2" y="T3"/>
                </a:cxn>
                <a:cxn ang="0">
                  <a:pos x="T4" y="T5"/>
                </a:cxn>
                <a:cxn ang="0">
                  <a:pos x="T6" y="T7"/>
                </a:cxn>
              </a:cxnLst>
              <a:rect l="0" t="0" r="r" b="b"/>
              <a:pathLst>
                <a:path w="4321" h="9575">
                  <a:moveTo>
                    <a:pt x="161" y="8662"/>
                  </a:moveTo>
                  <a:lnTo>
                    <a:pt x="0" y="0"/>
                  </a:lnTo>
                  <a:lnTo>
                    <a:pt x="4320" y="9575"/>
                  </a:lnTo>
                  <a:lnTo>
                    <a:pt x="4321" y="9575"/>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5" name="Freeform 11">
              <a:extLst>
                <a:ext uri="{FF2B5EF4-FFF2-40B4-BE49-F238E27FC236}">
                  <a16:creationId xmlns:a16="http://schemas.microsoft.com/office/drawing/2014/main" id="{B18BD4C8-7AED-48B1-BB82-8D5E7F98DDDA}"/>
                </a:ext>
              </a:extLst>
            </p:cNvPr>
            <p:cNvSpPr>
              <a:spLocks/>
            </p:cNvSpPr>
            <p:nvPr/>
          </p:nvSpPr>
          <p:spPr bwMode="auto">
            <a:xfrm>
              <a:off x="3408" y="1646"/>
              <a:ext cx="142" cy="1724"/>
            </a:xfrm>
            <a:custGeom>
              <a:avLst/>
              <a:gdLst>
                <a:gd name="T0" fmla="*/ 0 w 710"/>
                <a:gd name="T1" fmla="*/ 6123 h 8662"/>
                <a:gd name="T2" fmla="*/ 549 w 710"/>
                <a:gd name="T3" fmla="*/ 0 h 8662"/>
                <a:gd name="T4" fmla="*/ 710 w 710"/>
                <a:gd name="T5" fmla="*/ 8662 h 8662"/>
                <a:gd name="T6" fmla="*/ 0 w 710"/>
                <a:gd name="T7" fmla="*/ 6123 h 8662"/>
                <a:gd name="T8" fmla="*/ 1 w 710"/>
                <a:gd name="T9" fmla="*/ 6123 h 8662"/>
              </a:gdLst>
              <a:ahLst/>
              <a:cxnLst>
                <a:cxn ang="0">
                  <a:pos x="T0" y="T1"/>
                </a:cxn>
                <a:cxn ang="0">
                  <a:pos x="T2" y="T3"/>
                </a:cxn>
                <a:cxn ang="0">
                  <a:pos x="T4" y="T5"/>
                </a:cxn>
                <a:cxn ang="0">
                  <a:pos x="T6" y="T7"/>
                </a:cxn>
                <a:cxn ang="0">
                  <a:pos x="T8" y="T9"/>
                </a:cxn>
              </a:cxnLst>
              <a:rect l="0" t="0" r="r" b="b"/>
              <a:pathLst>
                <a:path w="710" h="8662">
                  <a:moveTo>
                    <a:pt x="0" y="6123"/>
                  </a:moveTo>
                  <a:lnTo>
                    <a:pt x="549" y="0"/>
                  </a:lnTo>
                  <a:lnTo>
                    <a:pt x="710" y="8662"/>
                  </a:lnTo>
                  <a:lnTo>
                    <a:pt x="0" y="6123"/>
                  </a:lnTo>
                  <a:lnTo>
                    <a:pt x="1" y="6123"/>
                  </a:lnTo>
                </a:path>
              </a:pathLst>
            </a:custGeom>
            <a:solidFill>
              <a:srgbClr val="FF9966"/>
            </a:solidFill>
            <a:ln w="38100" cmpd="sng">
              <a:solidFill>
                <a:schemeClr val="tx1"/>
              </a:solidFill>
              <a:prstDash val="solid"/>
              <a:round/>
              <a:headEnd/>
              <a:tailEnd/>
            </a:ln>
          </p:spPr>
          <p:txBody>
            <a:bodyPr/>
            <a:lstStyle/>
            <a:p>
              <a:endParaRPr lang="en-IN"/>
            </a:p>
          </p:txBody>
        </p:sp>
        <p:sp>
          <p:nvSpPr>
            <p:cNvPr id="16" name="Freeform 12">
              <a:extLst>
                <a:ext uri="{FF2B5EF4-FFF2-40B4-BE49-F238E27FC236}">
                  <a16:creationId xmlns:a16="http://schemas.microsoft.com/office/drawing/2014/main" id="{7D30352D-51B9-4166-9CB2-B94211D1C43E}"/>
                </a:ext>
              </a:extLst>
            </p:cNvPr>
            <p:cNvSpPr>
              <a:spLocks/>
            </p:cNvSpPr>
            <p:nvPr/>
          </p:nvSpPr>
          <p:spPr bwMode="auto">
            <a:xfrm>
              <a:off x="3518" y="1646"/>
              <a:ext cx="1544" cy="1906"/>
            </a:xfrm>
            <a:custGeom>
              <a:avLst/>
              <a:gdLst>
                <a:gd name="T0" fmla="*/ 4320 w 7768"/>
                <a:gd name="T1" fmla="*/ 9575 h 9575"/>
                <a:gd name="T2" fmla="*/ 0 w 7768"/>
                <a:gd name="T3" fmla="*/ 0 h 9575"/>
                <a:gd name="T4" fmla="*/ 7768 w 7768"/>
                <a:gd name="T5" fmla="*/ 7951 h 9575"/>
                <a:gd name="T6" fmla="*/ 4320 w 7768"/>
                <a:gd name="T7" fmla="*/ 9575 h 9575"/>
                <a:gd name="T8" fmla="*/ 4321 w 7768"/>
                <a:gd name="T9" fmla="*/ 9575 h 9575"/>
              </a:gdLst>
              <a:ahLst/>
              <a:cxnLst>
                <a:cxn ang="0">
                  <a:pos x="T0" y="T1"/>
                </a:cxn>
                <a:cxn ang="0">
                  <a:pos x="T2" y="T3"/>
                </a:cxn>
                <a:cxn ang="0">
                  <a:pos x="T4" y="T5"/>
                </a:cxn>
                <a:cxn ang="0">
                  <a:pos x="T6" y="T7"/>
                </a:cxn>
                <a:cxn ang="0">
                  <a:pos x="T8" y="T9"/>
                </a:cxn>
              </a:cxnLst>
              <a:rect l="0" t="0" r="r" b="b"/>
              <a:pathLst>
                <a:path w="7768" h="9575">
                  <a:moveTo>
                    <a:pt x="4320" y="9575"/>
                  </a:moveTo>
                  <a:lnTo>
                    <a:pt x="0" y="0"/>
                  </a:lnTo>
                  <a:lnTo>
                    <a:pt x="7768" y="7951"/>
                  </a:lnTo>
                  <a:lnTo>
                    <a:pt x="4320" y="9575"/>
                  </a:lnTo>
                  <a:lnTo>
                    <a:pt x="4321" y="9575"/>
                  </a:lnTo>
                </a:path>
              </a:pathLst>
            </a:custGeom>
            <a:solidFill>
              <a:srgbClr val="FF9966"/>
            </a:solidFill>
            <a:ln w="38100" cmpd="sng">
              <a:solidFill>
                <a:schemeClr val="tx1"/>
              </a:solidFill>
              <a:prstDash val="solid"/>
              <a:round/>
              <a:headEnd/>
              <a:tailEnd/>
            </a:ln>
          </p:spPr>
          <p:txBody>
            <a:bodyPr/>
            <a:lstStyle/>
            <a:p>
              <a:endParaRPr lang="en-IN"/>
            </a:p>
          </p:txBody>
        </p:sp>
        <p:sp>
          <p:nvSpPr>
            <p:cNvPr id="17" name="Freeform 13">
              <a:extLst>
                <a:ext uri="{FF2B5EF4-FFF2-40B4-BE49-F238E27FC236}">
                  <a16:creationId xmlns:a16="http://schemas.microsoft.com/office/drawing/2014/main" id="{0B7DB9FD-034C-4ED8-9D7A-9981ABD59A38}"/>
                </a:ext>
              </a:extLst>
            </p:cNvPr>
            <p:cNvSpPr>
              <a:spLocks/>
            </p:cNvSpPr>
            <p:nvPr/>
          </p:nvSpPr>
          <p:spPr bwMode="auto">
            <a:xfrm>
              <a:off x="3518" y="1646"/>
              <a:ext cx="1544" cy="1583"/>
            </a:xfrm>
            <a:custGeom>
              <a:avLst/>
              <a:gdLst>
                <a:gd name="T0" fmla="*/ 7768 w 7769"/>
                <a:gd name="T1" fmla="*/ 7951 h 7951"/>
                <a:gd name="T2" fmla="*/ 7058 w 7769"/>
                <a:gd name="T3" fmla="*/ 5412 h 7951"/>
                <a:gd name="T4" fmla="*/ 0 w 7769"/>
                <a:gd name="T5" fmla="*/ 0 h 7951"/>
                <a:gd name="T6" fmla="*/ 7768 w 7769"/>
                <a:gd name="T7" fmla="*/ 7951 h 7951"/>
                <a:gd name="T8" fmla="*/ 7769 w 7769"/>
                <a:gd name="T9" fmla="*/ 7951 h 7951"/>
              </a:gdLst>
              <a:ahLst/>
              <a:cxnLst>
                <a:cxn ang="0">
                  <a:pos x="T0" y="T1"/>
                </a:cxn>
                <a:cxn ang="0">
                  <a:pos x="T2" y="T3"/>
                </a:cxn>
                <a:cxn ang="0">
                  <a:pos x="T4" y="T5"/>
                </a:cxn>
                <a:cxn ang="0">
                  <a:pos x="T6" y="T7"/>
                </a:cxn>
                <a:cxn ang="0">
                  <a:pos x="T8" y="T9"/>
                </a:cxn>
              </a:cxnLst>
              <a:rect l="0" t="0" r="r" b="b"/>
              <a:pathLst>
                <a:path w="7769" h="7951">
                  <a:moveTo>
                    <a:pt x="7768" y="7951"/>
                  </a:moveTo>
                  <a:lnTo>
                    <a:pt x="7058" y="5412"/>
                  </a:lnTo>
                  <a:lnTo>
                    <a:pt x="0" y="0"/>
                  </a:lnTo>
                  <a:lnTo>
                    <a:pt x="7768" y="7951"/>
                  </a:lnTo>
                  <a:lnTo>
                    <a:pt x="7769" y="7951"/>
                  </a:lnTo>
                </a:path>
              </a:pathLst>
            </a:custGeom>
            <a:solidFill>
              <a:srgbClr val="FF9966"/>
            </a:solidFill>
            <a:ln w="38100" cmpd="sng">
              <a:solidFill>
                <a:schemeClr val="tx1"/>
              </a:solidFill>
              <a:prstDash val="solid"/>
              <a:round/>
              <a:headEnd/>
              <a:tailEnd/>
            </a:ln>
          </p:spPr>
          <p:txBody>
            <a:bodyPr/>
            <a:lstStyle/>
            <a:p>
              <a:endParaRPr lang="en-IN"/>
            </a:p>
          </p:txBody>
        </p:sp>
        <p:sp>
          <p:nvSpPr>
            <p:cNvPr id="18" name="Freeform 14">
              <a:extLst>
                <a:ext uri="{FF2B5EF4-FFF2-40B4-BE49-F238E27FC236}">
                  <a16:creationId xmlns:a16="http://schemas.microsoft.com/office/drawing/2014/main" id="{80943943-3016-4AAB-978C-64009EF872DE}"/>
                </a:ext>
              </a:extLst>
            </p:cNvPr>
            <p:cNvSpPr>
              <a:spLocks/>
            </p:cNvSpPr>
            <p:nvPr/>
          </p:nvSpPr>
          <p:spPr bwMode="auto">
            <a:xfrm>
              <a:off x="3518" y="1646"/>
              <a:ext cx="859" cy="1906"/>
            </a:xfrm>
            <a:custGeom>
              <a:avLst/>
              <a:gdLst>
                <a:gd name="T0" fmla="*/ 161 w 4320"/>
                <a:gd name="T1" fmla="*/ 8662 h 9575"/>
                <a:gd name="T2" fmla="*/ 0 w 4320"/>
                <a:gd name="T3" fmla="*/ 0 h 9575"/>
                <a:gd name="T4" fmla="*/ 4320 w 4320"/>
                <a:gd name="T5" fmla="*/ 9575 h 9575"/>
                <a:gd name="T6" fmla="*/ 161 w 4320"/>
                <a:gd name="T7" fmla="*/ 8662 h 9575"/>
                <a:gd name="T8" fmla="*/ 163 w 4320"/>
                <a:gd name="T9" fmla="*/ 8662 h 9575"/>
              </a:gdLst>
              <a:ahLst/>
              <a:cxnLst>
                <a:cxn ang="0">
                  <a:pos x="T0" y="T1"/>
                </a:cxn>
                <a:cxn ang="0">
                  <a:pos x="T2" y="T3"/>
                </a:cxn>
                <a:cxn ang="0">
                  <a:pos x="T4" y="T5"/>
                </a:cxn>
                <a:cxn ang="0">
                  <a:pos x="T6" y="T7"/>
                </a:cxn>
                <a:cxn ang="0">
                  <a:pos x="T8" y="T9"/>
                </a:cxn>
              </a:cxnLst>
              <a:rect l="0" t="0" r="r" b="b"/>
              <a:pathLst>
                <a:path w="4320" h="9575">
                  <a:moveTo>
                    <a:pt x="161" y="8662"/>
                  </a:moveTo>
                  <a:lnTo>
                    <a:pt x="0" y="0"/>
                  </a:lnTo>
                  <a:lnTo>
                    <a:pt x="4320" y="9575"/>
                  </a:lnTo>
                  <a:lnTo>
                    <a:pt x="161" y="8662"/>
                  </a:lnTo>
                  <a:lnTo>
                    <a:pt x="163" y="8662"/>
                  </a:lnTo>
                </a:path>
              </a:pathLst>
            </a:custGeom>
            <a:solidFill>
              <a:srgbClr val="FF9966"/>
            </a:solidFill>
            <a:ln w="38100" cmpd="sng">
              <a:solidFill>
                <a:schemeClr val="tx1"/>
              </a:solidFill>
              <a:prstDash val="solid"/>
              <a:round/>
              <a:headEnd/>
              <a:tailEnd/>
            </a:ln>
          </p:spPr>
          <p:txBody>
            <a:bodyPr/>
            <a:lstStyle/>
            <a:p>
              <a:endParaRPr lang="en-IN"/>
            </a:p>
          </p:txBody>
        </p:sp>
        <p:sp>
          <p:nvSpPr>
            <p:cNvPr id="19" name="Line 15">
              <a:extLst>
                <a:ext uri="{FF2B5EF4-FFF2-40B4-BE49-F238E27FC236}">
                  <a16:creationId xmlns:a16="http://schemas.microsoft.com/office/drawing/2014/main" id="{36675F37-852E-4C90-9AAD-70B3D4203907}"/>
                </a:ext>
              </a:extLst>
            </p:cNvPr>
            <p:cNvSpPr>
              <a:spLocks noChangeShapeType="1"/>
            </p:cNvSpPr>
            <p:nvPr/>
          </p:nvSpPr>
          <p:spPr bwMode="auto">
            <a:xfrm flipV="1">
              <a:off x="3408" y="2541"/>
              <a:ext cx="685" cy="32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0" name="Line 16">
              <a:extLst>
                <a:ext uri="{FF2B5EF4-FFF2-40B4-BE49-F238E27FC236}">
                  <a16:creationId xmlns:a16="http://schemas.microsoft.com/office/drawing/2014/main" id="{5A0B8E8C-B1BB-482A-B59B-FAE37BC25B75}"/>
                </a:ext>
              </a:extLst>
            </p:cNvPr>
            <p:cNvSpPr>
              <a:spLocks noChangeShapeType="1"/>
            </p:cNvSpPr>
            <p:nvPr/>
          </p:nvSpPr>
          <p:spPr bwMode="auto">
            <a:xfrm>
              <a:off x="4093" y="2541"/>
              <a:ext cx="827" cy="183"/>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1" name="Line 17">
              <a:extLst>
                <a:ext uri="{FF2B5EF4-FFF2-40B4-BE49-F238E27FC236}">
                  <a16:creationId xmlns:a16="http://schemas.microsoft.com/office/drawing/2014/main" id="{8C4CACCC-9D2E-4C14-8078-45912EB01F18}"/>
                </a:ext>
              </a:extLst>
            </p:cNvPr>
            <p:cNvSpPr>
              <a:spLocks noChangeShapeType="1"/>
            </p:cNvSpPr>
            <p:nvPr/>
          </p:nvSpPr>
          <p:spPr bwMode="auto">
            <a:xfrm>
              <a:off x="3518" y="1646"/>
              <a:ext cx="575" cy="895"/>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2" name="Line 18">
              <a:extLst>
                <a:ext uri="{FF2B5EF4-FFF2-40B4-BE49-F238E27FC236}">
                  <a16:creationId xmlns:a16="http://schemas.microsoft.com/office/drawing/2014/main" id="{ECB69FAA-F9FA-44CF-83F0-58B29ADE0B29}"/>
                </a:ext>
              </a:extLst>
            </p:cNvPr>
            <p:cNvSpPr>
              <a:spLocks noChangeShapeType="1"/>
            </p:cNvSpPr>
            <p:nvPr/>
          </p:nvSpPr>
          <p:spPr bwMode="auto">
            <a:xfrm>
              <a:off x="3550" y="1668"/>
              <a:ext cx="685" cy="1379"/>
            </a:xfrm>
            <a:prstGeom prst="line">
              <a:avLst/>
            </a:prstGeom>
            <a:noFill/>
            <a:ln w="38100">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nvGrpSpPr>
            <p:cNvPr id="23" name="Group 19">
              <a:extLst>
                <a:ext uri="{FF2B5EF4-FFF2-40B4-BE49-F238E27FC236}">
                  <a16:creationId xmlns:a16="http://schemas.microsoft.com/office/drawing/2014/main" id="{C4708616-A871-41EC-8E3D-6B16ACAC1460}"/>
                </a:ext>
              </a:extLst>
            </p:cNvPr>
            <p:cNvGrpSpPr>
              <a:grpSpLocks/>
            </p:cNvGrpSpPr>
            <p:nvPr/>
          </p:nvGrpSpPr>
          <p:grpSpPr bwMode="auto">
            <a:xfrm>
              <a:off x="3855" y="1694"/>
              <a:ext cx="1293" cy="514"/>
              <a:chOff x="3855" y="1694"/>
              <a:chExt cx="1293" cy="514"/>
            </a:xfrm>
          </p:grpSpPr>
          <p:sp>
            <p:nvSpPr>
              <p:cNvPr id="26" name="Text Box 20">
                <a:extLst>
                  <a:ext uri="{FF2B5EF4-FFF2-40B4-BE49-F238E27FC236}">
                    <a16:creationId xmlns:a16="http://schemas.microsoft.com/office/drawing/2014/main" id="{40349595-774E-472E-86F9-5D6DAC479E22}"/>
                  </a:ext>
                </a:extLst>
              </p:cNvPr>
              <p:cNvSpPr txBox="1">
                <a:spLocks noChangeArrowheads="1"/>
              </p:cNvSpPr>
              <p:nvPr/>
            </p:nvSpPr>
            <p:spPr bwMode="auto">
              <a:xfrm>
                <a:off x="4524" y="1694"/>
                <a:ext cx="624"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Axis</a:t>
                </a:r>
                <a:endParaRPr lang="en-GB" sz="3000" b="1">
                  <a:latin typeface="Times New Roman" pitchFamily="18" charset="0"/>
                </a:endParaRPr>
              </a:p>
            </p:txBody>
          </p:sp>
          <p:sp>
            <p:nvSpPr>
              <p:cNvPr id="27" name="Line 21">
                <a:extLst>
                  <a:ext uri="{FF2B5EF4-FFF2-40B4-BE49-F238E27FC236}">
                    <a16:creationId xmlns:a16="http://schemas.microsoft.com/office/drawing/2014/main" id="{CB447A33-39DA-47F2-AB9C-C70B8F66273D}"/>
                  </a:ext>
                </a:extLst>
              </p:cNvPr>
              <p:cNvSpPr>
                <a:spLocks noChangeShapeType="1"/>
              </p:cNvSpPr>
              <p:nvPr/>
            </p:nvSpPr>
            <p:spPr bwMode="auto">
              <a:xfrm flipV="1">
                <a:off x="3855" y="1898"/>
                <a:ext cx="681" cy="310"/>
              </a:xfrm>
              <a:prstGeom prst="line">
                <a:avLst/>
              </a:prstGeom>
              <a:noFill/>
              <a:ln w="28575">
                <a:solidFill>
                  <a:schemeClr val="tx1"/>
                </a:solidFill>
                <a:round/>
                <a:headEnd type="triangle" w="med" len="lg"/>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24" name="Text Box 22">
              <a:extLst>
                <a:ext uri="{FF2B5EF4-FFF2-40B4-BE49-F238E27FC236}">
                  <a16:creationId xmlns:a16="http://schemas.microsoft.com/office/drawing/2014/main" id="{7203CEB0-C3B9-43DB-8F6B-5B1C0ECDA352}"/>
                </a:ext>
              </a:extLst>
            </p:cNvPr>
            <p:cNvSpPr txBox="1">
              <a:spLocks noChangeArrowheads="1"/>
            </p:cNvSpPr>
            <p:nvPr/>
          </p:nvSpPr>
          <p:spPr bwMode="auto">
            <a:xfrm>
              <a:off x="3408" y="3686"/>
              <a:ext cx="624" cy="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000" b="1">
                  <a:latin typeface="Times New Roman" pitchFamily="18" charset="0"/>
                </a:rPr>
                <a:t>Base</a:t>
              </a:r>
              <a:endParaRPr lang="en-GB" sz="3000" b="1">
                <a:latin typeface="Times New Roman" pitchFamily="18" charset="0"/>
              </a:endParaRPr>
            </a:p>
          </p:txBody>
        </p:sp>
        <p:sp>
          <p:nvSpPr>
            <p:cNvPr id="25" name="Line 23">
              <a:extLst>
                <a:ext uri="{FF2B5EF4-FFF2-40B4-BE49-F238E27FC236}">
                  <a16:creationId xmlns:a16="http://schemas.microsoft.com/office/drawing/2014/main" id="{0A9E63E8-876E-4074-A564-D26FFA098A3C}"/>
                </a:ext>
              </a:extLst>
            </p:cNvPr>
            <p:cNvSpPr>
              <a:spLocks noChangeShapeType="1"/>
            </p:cNvSpPr>
            <p:nvPr/>
          </p:nvSpPr>
          <p:spPr bwMode="auto">
            <a:xfrm rot="7725098" flipH="1">
              <a:off x="3584" y="3507"/>
              <a:ext cx="583" cy="1"/>
            </a:xfrm>
            <a:prstGeom prst="line">
              <a:avLst/>
            </a:prstGeom>
            <a:noFill/>
            <a:ln w="28575">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Tree>
    <p:extLst>
      <p:ext uri="{BB962C8B-B14F-4D97-AF65-F5344CB8AC3E}">
        <p14:creationId xmlns:p14="http://schemas.microsoft.com/office/powerpoint/2010/main" val="3532890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slide(from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8" grpId="0"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r>
              <a:rPr lang="en-US" sz="3200" b="1">
                <a:solidFill>
                  <a:schemeClr val="bg1"/>
                </a:solidFill>
              </a:rPr>
              <a:t>Important Terms Used in Projections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6" name="Text Box 3">
            <a:extLst>
              <a:ext uri="{FF2B5EF4-FFF2-40B4-BE49-F238E27FC236}">
                <a16:creationId xmlns:a16="http://schemas.microsoft.com/office/drawing/2014/main" id="{C13AA434-32C1-4CD6-BBA9-4B3C48F952BC}"/>
              </a:ext>
            </a:extLst>
          </p:cNvPr>
          <p:cNvSpPr txBox="1">
            <a:spLocks noChangeArrowheads="1"/>
          </p:cNvSpPr>
          <p:nvPr/>
        </p:nvSpPr>
        <p:spPr bwMode="auto">
          <a:xfrm>
            <a:off x="381000" y="1446432"/>
            <a:ext cx="38100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600" b="1" i="1">
                <a:solidFill>
                  <a:srgbClr val="FF9900"/>
                </a:solidFill>
                <a:latin typeface="Times New Roman" pitchFamily="18" charset="0"/>
              </a:rPr>
              <a:t>(6) Regular Solid:</a:t>
            </a:r>
            <a:endParaRPr lang="en-GB" sz="3600">
              <a:solidFill>
                <a:srgbClr val="FF9900"/>
              </a:solidFill>
            </a:endParaRPr>
          </a:p>
        </p:txBody>
      </p:sp>
      <p:sp>
        <p:nvSpPr>
          <p:cNvPr id="8" name="Text Box 4">
            <a:extLst>
              <a:ext uri="{FF2B5EF4-FFF2-40B4-BE49-F238E27FC236}">
                <a16:creationId xmlns:a16="http://schemas.microsoft.com/office/drawing/2014/main" id="{69C0FADA-A0BA-4247-AE06-87BF982BE12C}"/>
              </a:ext>
            </a:extLst>
          </p:cNvPr>
          <p:cNvSpPr txBox="1">
            <a:spLocks noChangeArrowheads="1"/>
          </p:cNvSpPr>
          <p:nvPr/>
        </p:nvSpPr>
        <p:spPr bwMode="auto">
          <a:xfrm>
            <a:off x="114300" y="2284412"/>
            <a:ext cx="8153400" cy="2289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600" b="1" dirty="0">
                <a:solidFill>
                  <a:srgbClr val="00B0F0"/>
                </a:solidFill>
                <a:latin typeface="Times New Roman" pitchFamily="18" charset="0"/>
              </a:rPr>
              <a:t>A solid is said to be a </a:t>
            </a:r>
            <a:r>
              <a:rPr lang="en-US" sz="3600" b="1" i="1" dirty="0">
                <a:solidFill>
                  <a:srgbClr val="00B0F0"/>
                </a:solidFill>
                <a:latin typeface="Times New Roman" pitchFamily="18" charset="0"/>
              </a:rPr>
              <a:t>Regular Solid</a:t>
            </a:r>
            <a:r>
              <a:rPr lang="en-US" sz="3600" b="1" dirty="0">
                <a:solidFill>
                  <a:srgbClr val="00B0F0"/>
                </a:solidFill>
                <a:latin typeface="Times New Roman" pitchFamily="18" charset="0"/>
              </a:rPr>
              <a:t> if all the edges of the base or the end faces of a solid are equal in length and form regular plane figures</a:t>
            </a:r>
            <a:endParaRPr lang="en-GB" sz="3600" u="sng" dirty="0">
              <a:solidFill>
                <a:srgbClr val="00B0F0"/>
              </a:solidFill>
            </a:endParaRPr>
          </a:p>
        </p:txBody>
      </p:sp>
    </p:spTree>
    <p:extLst>
      <p:ext uri="{BB962C8B-B14F-4D97-AF65-F5344CB8AC3E}">
        <p14:creationId xmlns:p14="http://schemas.microsoft.com/office/powerpoint/2010/main" val="1220888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slide(from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8"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65793"/>
            <a:ext cx="10687051" cy="1033112"/>
          </a:xfrm>
          <a:prstGeom prst="rect">
            <a:avLst/>
          </a:prstGeom>
          <a:solidFill>
            <a:srgbClr val="C00000"/>
          </a:solidFill>
        </p:spPr>
        <p:txBody>
          <a:bodyPr/>
          <a:lstStyle/>
          <a:p>
            <a:pPr algn="ctr"/>
            <a:r>
              <a:rPr lang="en-US" sz="3200" b="1">
                <a:solidFill>
                  <a:schemeClr val="bg1"/>
                </a:solidFill>
              </a:rPr>
              <a:t>Important Terms Used in Projections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grpSp>
        <p:nvGrpSpPr>
          <p:cNvPr id="41" name="Group 5">
            <a:extLst>
              <a:ext uri="{FF2B5EF4-FFF2-40B4-BE49-F238E27FC236}">
                <a16:creationId xmlns:a16="http://schemas.microsoft.com/office/drawing/2014/main" id="{0AC7B68F-CC92-4092-8554-88F77345BE62}"/>
              </a:ext>
            </a:extLst>
          </p:cNvPr>
          <p:cNvGrpSpPr>
            <a:grpSpLocks/>
          </p:cNvGrpSpPr>
          <p:nvPr/>
        </p:nvGrpSpPr>
        <p:grpSpPr bwMode="auto">
          <a:xfrm>
            <a:off x="845526" y="1017015"/>
            <a:ext cx="3552825" cy="5470525"/>
            <a:chOff x="3426" y="798"/>
            <a:chExt cx="2238" cy="3446"/>
          </a:xfrm>
        </p:grpSpPr>
        <p:sp>
          <p:nvSpPr>
            <p:cNvPr id="42" name="Freeform 6">
              <a:extLst>
                <a:ext uri="{FF2B5EF4-FFF2-40B4-BE49-F238E27FC236}">
                  <a16:creationId xmlns:a16="http://schemas.microsoft.com/office/drawing/2014/main" id="{B54976D6-9DC8-44D2-A860-754C0F7D86E5}"/>
                </a:ext>
              </a:extLst>
            </p:cNvPr>
            <p:cNvSpPr>
              <a:spLocks/>
            </p:cNvSpPr>
            <p:nvPr/>
          </p:nvSpPr>
          <p:spPr bwMode="auto">
            <a:xfrm>
              <a:off x="3700" y="2675"/>
              <a:ext cx="1642" cy="951"/>
            </a:xfrm>
            <a:custGeom>
              <a:avLst/>
              <a:gdLst>
                <a:gd name="T0" fmla="*/ 4370 w 8741"/>
                <a:gd name="T1" fmla="*/ 5052 h 5052"/>
                <a:gd name="T2" fmla="*/ 8741 w 8741"/>
                <a:gd name="T3" fmla="*/ 2525 h 5052"/>
                <a:gd name="T4" fmla="*/ 4370 w 8741"/>
                <a:gd name="T5" fmla="*/ 0 h 5052"/>
                <a:gd name="T6" fmla="*/ 0 w 8741"/>
                <a:gd name="T7" fmla="*/ 2525 h 5052"/>
                <a:gd name="T8" fmla="*/ 4370 w 8741"/>
                <a:gd name="T9" fmla="*/ 5052 h 5052"/>
                <a:gd name="T10" fmla="*/ 4371 w 8741"/>
                <a:gd name="T11" fmla="*/ 5052 h 5052"/>
              </a:gdLst>
              <a:ahLst/>
              <a:cxnLst>
                <a:cxn ang="0">
                  <a:pos x="T0" y="T1"/>
                </a:cxn>
                <a:cxn ang="0">
                  <a:pos x="T2" y="T3"/>
                </a:cxn>
                <a:cxn ang="0">
                  <a:pos x="T4" y="T5"/>
                </a:cxn>
                <a:cxn ang="0">
                  <a:pos x="T6" y="T7"/>
                </a:cxn>
                <a:cxn ang="0">
                  <a:pos x="T8" y="T9"/>
                </a:cxn>
                <a:cxn ang="0">
                  <a:pos x="T10" y="T11"/>
                </a:cxn>
              </a:cxnLst>
              <a:rect l="0" t="0" r="r" b="b"/>
              <a:pathLst>
                <a:path w="8741" h="5052">
                  <a:moveTo>
                    <a:pt x="4370" y="5052"/>
                  </a:moveTo>
                  <a:lnTo>
                    <a:pt x="8741" y="2525"/>
                  </a:lnTo>
                  <a:lnTo>
                    <a:pt x="4370" y="0"/>
                  </a:lnTo>
                  <a:lnTo>
                    <a:pt x="0" y="2525"/>
                  </a:lnTo>
                  <a:lnTo>
                    <a:pt x="4370" y="5052"/>
                  </a:lnTo>
                  <a:lnTo>
                    <a:pt x="4371" y="5052"/>
                  </a:lnTo>
                </a:path>
              </a:pathLst>
            </a:custGeom>
            <a:solidFill>
              <a:srgbClr val="FF9933"/>
            </a:solidFill>
            <a:ln w="38100" cmpd="sng">
              <a:solidFill>
                <a:schemeClr val="tx1"/>
              </a:solidFill>
              <a:prstDash val="solid"/>
              <a:round/>
              <a:headEnd/>
              <a:tailEnd/>
            </a:ln>
          </p:spPr>
          <p:txBody>
            <a:bodyPr/>
            <a:lstStyle/>
            <a:p>
              <a:endParaRPr lang="en-IN"/>
            </a:p>
          </p:txBody>
        </p:sp>
        <p:sp>
          <p:nvSpPr>
            <p:cNvPr id="43" name="Freeform 7">
              <a:extLst>
                <a:ext uri="{FF2B5EF4-FFF2-40B4-BE49-F238E27FC236}">
                  <a16:creationId xmlns:a16="http://schemas.microsoft.com/office/drawing/2014/main" id="{92B8106B-F552-4009-BB67-0E169C046F56}"/>
                </a:ext>
              </a:extLst>
            </p:cNvPr>
            <p:cNvSpPr>
              <a:spLocks/>
            </p:cNvSpPr>
            <p:nvPr/>
          </p:nvSpPr>
          <p:spPr bwMode="auto">
            <a:xfrm>
              <a:off x="3700" y="2109"/>
              <a:ext cx="853" cy="1041"/>
            </a:xfrm>
            <a:custGeom>
              <a:avLst/>
              <a:gdLst>
                <a:gd name="T0" fmla="*/ 4539 w 4540"/>
                <a:gd name="T1" fmla="*/ 0 h 5535"/>
                <a:gd name="T2" fmla="*/ 4370 w 4540"/>
                <a:gd name="T3" fmla="*/ 3010 h 5535"/>
                <a:gd name="T4" fmla="*/ 0 w 4540"/>
                <a:gd name="T5" fmla="*/ 5535 h 5535"/>
                <a:gd name="T6" fmla="*/ 2040 w 4540"/>
                <a:gd name="T7" fmla="*/ 1250 h 5535"/>
                <a:gd name="T8" fmla="*/ 4539 w 4540"/>
                <a:gd name="T9" fmla="*/ 0 h 5535"/>
                <a:gd name="T10" fmla="*/ 4540 w 4540"/>
                <a:gd name="T11" fmla="*/ 0 h 5535"/>
              </a:gdLst>
              <a:ahLst/>
              <a:cxnLst>
                <a:cxn ang="0">
                  <a:pos x="T0" y="T1"/>
                </a:cxn>
                <a:cxn ang="0">
                  <a:pos x="T2" y="T3"/>
                </a:cxn>
                <a:cxn ang="0">
                  <a:pos x="T4" y="T5"/>
                </a:cxn>
                <a:cxn ang="0">
                  <a:pos x="T6" y="T7"/>
                </a:cxn>
                <a:cxn ang="0">
                  <a:pos x="T8" y="T9"/>
                </a:cxn>
                <a:cxn ang="0">
                  <a:pos x="T10" y="T11"/>
                </a:cxn>
              </a:cxnLst>
              <a:rect l="0" t="0" r="r" b="b"/>
              <a:pathLst>
                <a:path w="4540" h="5535">
                  <a:moveTo>
                    <a:pt x="4539" y="0"/>
                  </a:moveTo>
                  <a:lnTo>
                    <a:pt x="4370" y="3010"/>
                  </a:lnTo>
                  <a:lnTo>
                    <a:pt x="0" y="5535"/>
                  </a:lnTo>
                  <a:lnTo>
                    <a:pt x="2040" y="1250"/>
                  </a:lnTo>
                  <a:lnTo>
                    <a:pt x="4539" y="0"/>
                  </a:lnTo>
                  <a:lnTo>
                    <a:pt x="4540" y="0"/>
                  </a:lnTo>
                </a:path>
              </a:pathLst>
            </a:custGeom>
            <a:solidFill>
              <a:srgbClr val="FF9966"/>
            </a:solidFill>
            <a:ln w="38100" cmpd="sng">
              <a:solidFill>
                <a:schemeClr val="tx1"/>
              </a:solidFill>
              <a:prstDash val="solid"/>
              <a:round/>
              <a:headEnd/>
              <a:tailEnd/>
            </a:ln>
          </p:spPr>
          <p:txBody>
            <a:bodyPr/>
            <a:lstStyle/>
            <a:p>
              <a:endParaRPr lang="en-IN"/>
            </a:p>
          </p:txBody>
        </p:sp>
        <p:sp>
          <p:nvSpPr>
            <p:cNvPr id="44" name="Freeform 8">
              <a:extLst>
                <a:ext uri="{FF2B5EF4-FFF2-40B4-BE49-F238E27FC236}">
                  <a16:creationId xmlns:a16="http://schemas.microsoft.com/office/drawing/2014/main" id="{C6AEDF47-A84B-4CFF-9188-5CDFF3EB154E}"/>
                </a:ext>
              </a:extLst>
            </p:cNvPr>
            <p:cNvSpPr>
              <a:spLocks/>
            </p:cNvSpPr>
            <p:nvPr/>
          </p:nvSpPr>
          <p:spPr bwMode="auto">
            <a:xfrm>
              <a:off x="4522" y="2109"/>
              <a:ext cx="820" cy="1041"/>
            </a:xfrm>
            <a:custGeom>
              <a:avLst/>
              <a:gdLst>
                <a:gd name="T0" fmla="*/ 4371 w 4372"/>
                <a:gd name="T1" fmla="*/ 5535 h 5535"/>
                <a:gd name="T2" fmla="*/ 2331 w 4372"/>
                <a:gd name="T3" fmla="*/ 1444 h 5535"/>
                <a:gd name="T4" fmla="*/ 169 w 4372"/>
                <a:gd name="T5" fmla="*/ 0 h 5535"/>
                <a:gd name="T6" fmla="*/ 0 w 4372"/>
                <a:gd name="T7" fmla="*/ 3010 h 5535"/>
                <a:gd name="T8" fmla="*/ 4371 w 4372"/>
                <a:gd name="T9" fmla="*/ 5535 h 5535"/>
                <a:gd name="T10" fmla="*/ 4372 w 4372"/>
                <a:gd name="T11" fmla="*/ 5535 h 5535"/>
              </a:gdLst>
              <a:ahLst/>
              <a:cxnLst>
                <a:cxn ang="0">
                  <a:pos x="T0" y="T1"/>
                </a:cxn>
                <a:cxn ang="0">
                  <a:pos x="T2" y="T3"/>
                </a:cxn>
                <a:cxn ang="0">
                  <a:pos x="T4" y="T5"/>
                </a:cxn>
                <a:cxn ang="0">
                  <a:pos x="T6" y="T7"/>
                </a:cxn>
                <a:cxn ang="0">
                  <a:pos x="T8" y="T9"/>
                </a:cxn>
                <a:cxn ang="0">
                  <a:pos x="T10" y="T11"/>
                </a:cxn>
              </a:cxnLst>
              <a:rect l="0" t="0" r="r" b="b"/>
              <a:pathLst>
                <a:path w="4372" h="5535">
                  <a:moveTo>
                    <a:pt x="4371" y="5535"/>
                  </a:moveTo>
                  <a:lnTo>
                    <a:pt x="2331" y="1444"/>
                  </a:lnTo>
                  <a:lnTo>
                    <a:pt x="169" y="0"/>
                  </a:lnTo>
                  <a:lnTo>
                    <a:pt x="0" y="3010"/>
                  </a:lnTo>
                  <a:lnTo>
                    <a:pt x="4371" y="5535"/>
                  </a:lnTo>
                  <a:lnTo>
                    <a:pt x="4372" y="5535"/>
                  </a:lnTo>
                </a:path>
              </a:pathLst>
            </a:custGeom>
            <a:solidFill>
              <a:srgbClr val="FF9966"/>
            </a:solidFill>
            <a:ln w="38100" cmpd="sng">
              <a:solidFill>
                <a:schemeClr val="tx1"/>
              </a:solidFill>
              <a:prstDash val="solid"/>
              <a:round/>
              <a:headEnd/>
              <a:tailEnd/>
            </a:ln>
          </p:spPr>
          <p:txBody>
            <a:bodyPr/>
            <a:lstStyle/>
            <a:p>
              <a:endParaRPr lang="en-IN"/>
            </a:p>
          </p:txBody>
        </p:sp>
        <p:sp>
          <p:nvSpPr>
            <p:cNvPr id="45" name="Freeform 9">
              <a:extLst>
                <a:ext uri="{FF2B5EF4-FFF2-40B4-BE49-F238E27FC236}">
                  <a16:creationId xmlns:a16="http://schemas.microsoft.com/office/drawing/2014/main" id="{783F4FFD-2386-4ECA-B561-2830F0F07633}"/>
                </a:ext>
              </a:extLst>
            </p:cNvPr>
            <p:cNvSpPr>
              <a:spLocks/>
            </p:cNvSpPr>
            <p:nvPr/>
          </p:nvSpPr>
          <p:spPr bwMode="auto">
            <a:xfrm>
              <a:off x="3700" y="2344"/>
              <a:ext cx="822" cy="1282"/>
            </a:xfrm>
            <a:custGeom>
              <a:avLst/>
              <a:gdLst>
                <a:gd name="T0" fmla="*/ 0 w 4370"/>
                <a:gd name="T1" fmla="*/ 4285 h 6812"/>
                <a:gd name="T2" fmla="*/ 2040 w 4370"/>
                <a:gd name="T3" fmla="*/ 0 h 6812"/>
                <a:gd name="T4" fmla="*/ 4202 w 4370"/>
                <a:gd name="T5" fmla="*/ 1445 h 6812"/>
                <a:gd name="T6" fmla="*/ 4370 w 4370"/>
                <a:gd name="T7" fmla="*/ 6812 h 6812"/>
                <a:gd name="T8" fmla="*/ 0 w 4370"/>
                <a:gd name="T9" fmla="*/ 4285 h 6812"/>
                <a:gd name="T10" fmla="*/ 1 w 4370"/>
                <a:gd name="T11" fmla="*/ 4285 h 6812"/>
              </a:gdLst>
              <a:ahLst/>
              <a:cxnLst>
                <a:cxn ang="0">
                  <a:pos x="T0" y="T1"/>
                </a:cxn>
                <a:cxn ang="0">
                  <a:pos x="T2" y="T3"/>
                </a:cxn>
                <a:cxn ang="0">
                  <a:pos x="T4" y="T5"/>
                </a:cxn>
                <a:cxn ang="0">
                  <a:pos x="T6" y="T7"/>
                </a:cxn>
                <a:cxn ang="0">
                  <a:pos x="T8" y="T9"/>
                </a:cxn>
                <a:cxn ang="0">
                  <a:pos x="T10" y="T11"/>
                </a:cxn>
              </a:cxnLst>
              <a:rect l="0" t="0" r="r" b="b"/>
              <a:pathLst>
                <a:path w="4370" h="6812">
                  <a:moveTo>
                    <a:pt x="0" y="4285"/>
                  </a:moveTo>
                  <a:lnTo>
                    <a:pt x="2040" y="0"/>
                  </a:lnTo>
                  <a:lnTo>
                    <a:pt x="4202" y="1445"/>
                  </a:lnTo>
                  <a:lnTo>
                    <a:pt x="4370" y="6812"/>
                  </a:lnTo>
                  <a:lnTo>
                    <a:pt x="0" y="4285"/>
                  </a:lnTo>
                  <a:lnTo>
                    <a:pt x="1" y="4285"/>
                  </a:lnTo>
                </a:path>
              </a:pathLst>
            </a:custGeom>
            <a:solidFill>
              <a:srgbClr val="FF9966"/>
            </a:solidFill>
            <a:ln w="38100" cmpd="sng">
              <a:solidFill>
                <a:schemeClr val="tx1"/>
              </a:solidFill>
              <a:prstDash val="solid"/>
              <a:round/>
              <a:headEnd/>
              <a:tailEnd/>
            </a:ln>
          </p:spPr>
          <p:txBody>
            <a:bodyPr/>
            <a:lstStyle/>
            <a:p>
              <a:endParaRPr lang="en-IN"/>
            </a:p>
          </p:txBody>
        </p:sp>
        <p:sp>
          <p:nvSpPr>
            <p:cNvPr id="46" name="Freeform 10">
              <a:extLst>
                <a:ext uri="{FF2B5EF4-FFF2-40B4-BE49-F238E27FC236}">
                  <a16:creationId xmlns:a16="http://schemas.microsoft.com/office/drawing/2014/main" id="{D0B725B4-B067-49CF-96F1-4D1FA8EFEFAC}"/>
                </a:ext>
              </a:extLst>
            </p:cNvPr>
            <p:cNvSpPr>
              <a:spLocks/>
            </p:cNvSpPr>
            <p:nvPr/>
          </p:nvSpPr>
          <p:spPr bwMode="auto">
            <a:xfrm>
              <a:off x="4490" y="2381"/>
              <a:ext cx="852" cy="1245"/>
            </a:xfrm>
            <a:custGeom>
              <a:avLst/>
              <a:gdLst>
                <a:gd name="T0" fmla="*/ 168 w 4539"/>
                <a:gd name="T1" fmla="*/ 6618 h 6618"/>
                <a:gd name="T2" fmla="*/ 0 w 4539"/>
                <a:gd name="T3" fmla="*/ 1251 h 6618"/>
                <a:gd name="T4" fmla="*/ 2499 w 4539"/>
                <a:gd name="T5" fmla="*/ 0 h 6618"/>
                <a:gd name="T6" fmla="*/ 4539 w 4539"/>
                <a:gd name="T7" fmla="*/ 4091 h 6618"/>
                <a:gd name="T8" fmla="*/ 168 w 4539"/>
                <a:gd name="T9" fmla="*/ 6618 h 6618"/>
                <a:gd name="T10" fmla="*/ 169 w 4539"/>
                <a:gd name="T11" fmla="*/ 6618 h 6618"/>
              </a:gdLst>
              <a:ahLst/>
              <a:cxnLst>
                <a:cxn ang="0">
                  <a:pos x="T0" y="T1"/>
                </a:cxn>
                <a:cxn ang="0">
                  <a:pos x="T2" y="T3"/>
                </a:cxn>
                <a:cxn ang="0">
                  <a:pos x="T4" y="T5"/>
                </a:cxn>
                <a:cxn ang="0">
                  <a:pos x="T6" y="T7"/>
                </a:cxn>
                <a:cxn ang="0">
                  <a:pos x="T8" y="T9"/>
                </a:cxn>
                <a:cxn ang="0">
                  <a:pos x="T10" y="T11"/>
                </a:cxn>
              </a:cxnLst>
              <a:rect l="0" t="0" r="r" b="b"/>
              <a:pathLst>
                <a:path w="4539" h="6618">
                  <a:moveTo>
                    <a:pt x="168" y="6618"/>
                  </a:moveTo>
                  <a:lnTo>
                    <a:pt x="0" y="1251"/>
                  </a:lnTo>
                  <a:lnTo>
                    <a:pt x="2499" y="0"/>
                  </a:lnTo>
                  <a:lnTo>
                    <a:pt x="4539" y="4091"/>
                  </a:lnTo>
                  <a:lnTo>
                    <a:pt x="168" y="6618"/>
                  </a:lnTo>
                  <a:lnTo>
                    <a:pt x="169" y="6618"/>
                  </a:lnTo>
                </a:path>
              </a:pathLst>
            </a:custGeom>
            <a:solidFill>
              <a:srgbClr val="FF9966"/>
            </a:solidFill>
            <a:ln w="38100" cmpd="sng">
              <a:solidFill>
                <a:schemeClr val="tx1"/>
              </a:solidFill>
              <a:prstDash val="solid"/>
              <a:round/>
              <a:headEnd/>
              <a:tailEnd/>
            </a:ln>
          </p:spPr>
          <p:txBody>
            <a:bodyPr/>
            <a:lstStyle/>
            <a:p>
              <a:endParaRPr lang="en-IN"/>
            </a:p>
          </p:txBody>
        </p:sp>
        <p:sp>
          <p:nvSpPr>
            <p:cNvPr id="47" name="Freeform 11">
              <a:extLst>
                <a:ext uri="{FF2B5EF4-FFF2-40B4-BE49-F238E27FC236}">
                  <a16:creationId xmlns:a16="http://schemas.microsoft.com/office/drawing/2014/main" id="{C76D7071-DE5F-4745-A1A2-F1A2187D89B6}"/>
                </a:ext>
              </a:extLst>
            </p:cNvPr>
            <p:cNvSpPr>
              <a:spLocks/>
            </p:cNvSpPr>
            <p:nvPr/>
          </p:nvSpPr>
          <p:spPr bwMode="auto">
            <a:xfrm>
              <a:off x="4522" y="2362"/>
              <a:ext cx="1" cy="788"/>
            </a:xfrm>
            <a:custGeom>
              <a:avLst/>
              <a:gdLst>
                <a:gd name="T0" fmla="*/ 0 w 1"/>
                <a:gd name="T1" fmla="*/ 4188 h 4188"/>
                <a:gd name="T2" fmla="*/ 0 w 1"/>
                <a:gd name="T3" fmla="*/ 0 h 4188"/>
                <a:gd name="T4" fmla="*/ 1 w 1"/>
                <a:gd name="T5" fmla="*/ 0 h 4188"/>
              </a:gdLst>
              <a:ahLst/>
              <a:cxnLst>
                <a:cxn ang="0">
                  <a:pos x="T0" y="T1"/>
                </a:cxn>
                <a:cxn ang="0">
                  <a:pos x="T2" y="T3"/>
                </a:cxn>
                <a:cxn ang="0">
                  <a:pos x="T4" y="T5"/>
                </a:cxn>
              </a:cxnLst>
              <a:rect l="0" t="0" r="r" b="b"/>
              <a:pathLst>
                <a:path w="1" h="4188">
                  <a:moveTo>
                    <a:pt x="0" y="4188"/>
                  </a:moveTo>
                  <a:lnTo>
                    <a:pt x="0" y="0"/>
                  </a:lnTo>
                  <a:lnTo>
                    <a:pt x="1" y="0"/>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8" name="Freeform 12">
              <a:extLst>
                <a:ext uri="{FF2B5EF4-FFF2-40B4-BE49-F238E27FC236}">
                  <a16:creationId xmlns:a16="http://schemas.microsoft.com/office/drawing/2014/main" id="{E602B794-D1FD-49AD-A8BC-0C6BA82B171E}"/>
                </a:ext>
              </a:extLst>
            </p:cNvPr>
            <p:cNvSpPr>
              <a:spLocks/>
            </p:cNvSpPr>
            <p:nvPr/>
          </p:nvSpPr>
          <p:spPr bwMode="auto">
            <a:xfrm>
              <a:off x="3426" y="1728"/>
              <a:ext cx="2190" cy="1267"/>
            </a:xfrm>
            <a:custGeom>
              <a:avLst/>
              <a:gdLst>
                <a:gd name="T0" fmla="*/ 5715 w 11655"/>
                <a:gd name="T1" fmla="*/ 6735 h 6735"/>
                <a:gd name="T2" fmla="*/ 11655 w 11655"/>
                <a:gd name="T3" fmla="*/ 3432 h 6735"/>
                <a:gd name="T4" fmla="*/ 5939 w 11655"/>
                <a:gd name="T5" fmla="*/ 0 h 6735"/>
                <a:gd name="T6" fmla="*/ 0 w 11655"/>
                <a:gd name="T7" fmla="*/ 3302 h 6735"/>
                <a:gd name="T8" fmla="*/ 5715 w 11655"/>
                <a:gd name="T9" fmla="*/ 6735 h 6735"/>
                <a:gd name="T10" fmla="*/ 5716 w 11655"/>
                <a:gd name="T11" fmla="*/ 6735 h 6735"/>
              </a:gdLst>
              <a:ahLst/>
              <a:cxnLst>
                <a:cxn ang="0">
                  <a:pos x="T0" y="T1"/>
                </a:cxn>
                <a:cxn ang="0">
                  <a:pos x="T2" y="T3"/>
                </a:cxn>
                <a:cxn ang="0">
                  <a:pos x="T4" y="T5"/>
                </a:cxn>
                <a:cxn ang="0">
                  <a:pos x="T6" y="T7"/>
                </a:cxn>
                <a:cxn ang="0">
                  <a:pos x="T8" y="T9"/>
                </a:cxn>
                <a:cxn ang="0">
                  <a:pos x="T10" y="T11"/>
                </a:cxn>
              </a:cxnLst>
              <a:rect l="0" t="0" r="r" b="b"/>
              <a:pathLst>
                <a:path w="11655" h="6735">
                  <a:moveTo>
                    <a:pt x="5715" y="6735"/>
                  </a:moveTo>
                  <a:lnTo>
                    <a:pt x="11655" y="3432"/>
                  </a:lnTo>
                  <a:lnTo>
                    <a:pt x="5939" y="0"/>
                  </a:lnTo>
                  <a:lnTo>
                    <a:pt x="0" y="3302"/>
                  </a:lnTo>
                  <a:lnTo>
                    <a:pt x="5715" y="6735"/>
                  </a:lnTo>
                  <a:lnTo>
                    <a:pt x="5716" y="6735"/>
                  </a:lnTo>
                </a:path>
              </a:pathLst>
            </a:custGeom>
            <a:solidFill>
              <a:srgbClr val="FF0000">
                <a:alpha val="50000"/>
              </a:srgbClr>
            </a:solidFill>
            <a:ln w="38100" cmpd="sng">
              <a:solidFill>
                <a:schemeClr val="tx1"/>
              </a:solidFill>
              <a:prstDash val="solid"/>
              <a:round/>
              <a:headEnd/>
              <a:tailEnd/>
            </a:ln>
          </p:spPr>
          <p:txBody>
            <a:bodyPr/>
            <a:lstStyle/>
            <a:p>
              <a:endParaRPr lang="en-IN"/>
            </a:p>
          </p:txBody>
        </p:sp>
        <p:sp>
          <p:nvSpPr>
            <p:cNvPr id="49" name="Freeform 13">
              <a:extLst>
                <a:ext uri="{FF2B5EF4-FFF2-40B4-BE49-F238E27FC236}">
                  <a16:creationId xmlns:a16="http://schemas.microsoft.com/office/drawing/2014/main" id="{88606167-795F-4746-B883-103D4E1BF69B}"/>
                </a:ext>
              </a:extLst>
            </p:cNvPr>
            <p:cNvSpPr>
              <a:spLocks/>
            </p:cNvSpPr>
            <p:nvPr/>
          </p:nvSpPr>
          <p:spPr bwMode="auto">
            <a:xfrm>
              <a:off x="4083" y="2109"/>
              <a:ext cx="876" cy="507"/>
            </a:xfrm>
            <a:custGeom>
              <a:avLst/>
              <a:gdLst>
                <a:gd name="T0" fmla="*/ 2162 w 4661"/>
                <a:gd name="T1" fmla="*/ 2695 h 2695"/>
                <a:gd name="T2" fmla="*/ 4661 w 4661"/>
                <a:gd name="T3" fmla="*/ 1444 h 2695"/>
                <a:gd name="T4" fmla="*/ 2499 w 4661"/>
                <a:gd name="T5" fmla="*/ 0 h 2695"/>
                <a:gd name="T6" fmla="*/ 0 w 4661"/>
                <a:gd name="T7" fmla="*/ 1250 h 2695"/>
                <a:gd name="T8" fmla="*/ 2162 w 4661"/>
                <a:gd name="T9" fmla="*/ 2695 h 2695"/>
                <a:gd name="T10" fmla="*/ 2163 w 4661"/>
                <a:gd name="T11" fmla="*/ 2695 h 2695"/>
              </a:gdLst>
              <a:ahLst/>
              <a:cxnLst>
                <a:cxn ang="0">
                  <a:pos x="T0" y="T1"/>
                </a:cxn>
                <a:cxn ang="0">
                  <a:pos x="T2" y="T3"/>
                </a:cxn>
                <a:cxn ang="0">
                  <a:pos x="T4" y="T5"/>
                </a:cxn>
                <a:cxn ang="0">
                  <a:pos x="T6" y="T7"/>
                </a:cxn>
                <a:cxn ang="0">
                  <a:pos x="T8" y="T9"/>
                </a:cxn>
                <a:cxn ang="0">
                  <a:pos x="T10" y="T11"/>
                </a:cxn>
              </a:cxnLst>
              <a:rect l="0" t="0" r="r" b="b"/>
              <a:pathLst>
                <a:path w="4661" h="2695">
                  <a:moveTo>
                    <a:pt x="2162" y="2695"/>
                  </a:moveTo>
                  <a:lnTo>
                    <a:pt x="4661" y="1444"/>
                  </a:lnTo>
                  <a:lnTo>
                    <a:pt x="2499" y="0"/>
                  </a:lnTo>
                  <a:lnTo>
                    <a:pt x="0" y="1250"/>
                  </a:lnTo>
                  <a:lnTo>
                    <a:pt x="2162" y="2695"/>
                  </a:lnTo>
                  <a:lnTo>
                    <a:pt x="2163" y="2695"/>
                  </a:lnTo>
                </a:path>
              </a:pathLst>
            </a:custGeom>
            <a:solidFill>
              <a:srgbClr val="FF9933"/>
            </a:solidFill>
            <a:ln w="38100" cmpd="sng">
              <a:solidFill>
                <a:schemeClr val="tx1"/>
              </a:solidFill>
              <a:prstDash val="solid"/>
              <a:round/>
              <a:headEnd/>
              <a:tailEnd/>
            </a:ln>
          </p:spPr>
          <p:txBody>
            <a:bodyPr/>
            <a:lstStyle/>
            <a:p>
              <a:endParaRPr lang="en-IN"/>
            </a:p>
          </p:txBody>
        </p:sp>
        <p:sp>
          <p:nvSpPr>
            <p:cNvPr id="50" name="Line 14">
              <a:extLst>
                <a:ext uri="{FF2B5EF4-FFF2-40B4-BE49-F238E27FC236}">
                  <a16:creationId xmlns:a16="http://schemas.microsoft.com/office/drawing/2014/main" id="{39445D03-0916-4206-9FE6-A534CBF127FD}"/>
                </a:ext>
              </a:extLst>
            </p:cNvPr>
            <p:cNvSpPr>
              <a:spLocks noChangeShapeType="1"/>
            </p:cNvSpPr>
            <p:nvPr/>
          </p:nvSpPr>
          <p:spPr bwMode="auto">
            <a:xfrm flipV="1">
              <a:off x="3700" y="2675"/>
              <a:ext cx="790" cy="475"/>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51" name="Line 15">
              <a:extLst>
                <a:ext uri="{FF2B5EF4-FFF2-40B4-BE49-F238E27FC236}">
                  <a16:creationId xmlns:a16="http://schemas.microsoft.com/office/drawing/2014/main" id="{5A7BD9F0-CBD2-462F-B6B4-9F76600DBE0A}"/>
                </a:ext>
              </a:extLst>
            </p:cNvPr>
            <p:cNvSpPr>
              <a:spLocks noChangeShapeType="1"/>
            </p:cNvSpPr>
            <p:nvPr/>
          </p:nvSpPr>
          <p:spPr bwMode="auto">
            <a:xfrm>
              <a:off x="4522" y="2675"/>
              <a:ext cx="820" cy="475"/>
            </a:xfrm>
            <a:prstGeom prst="line">
              <a:avLst/>
            </a:prstGeom>
            <a:noFill/>
            <a:ln w="3810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52" name="Text Box 16">
              <a:extLst>
                <a:ext uri="{FF2B5EF4-FFF2-40B4-BE49-F238E27FC236}">
                  <a16:creationId xmlns:a16="http://schemas.microsoft.com/office/drawing/2014/main" id="{EB087A78-D78A-4B57-BA85-BF5BD133A8C8}"/>
                </a:ext>
              </a:extLst>
            </p:cNvPr>
            <p:cNvSpPr txBox="1">
              <a:spLocks noChangeArrowheads="1"/>
            </p:cNvSpPr>
            <p:nvPr/>
          </p:nvSpPr>
          <p:spPr bwMode="auto">
            <a:xfrm>
              <a:off x="3748" y="3648"/>
              <a:ext cx="1916" cy="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2800" b="1" dirty="0">
                  <a:solidFill>
                    <a:schemeClr val="accent5">
                      <a:lumMod val="60000"/>
                      <a:lumOff val="40000"/>
                    </a:schemeClr>
                  </a:solidFill>
                  <a:latin typeface="Times New Roman" pitchFamily="18" charset="0"/>
                </a:rPr>
                <a:t>FRUSTUM OF A PYRAMID</a:t>
              </a:r>
              <a:endParaRPr lang="en-GB" sz="2800" b="1" dirty="0">
                <a:solidFill>
                  <a:schemeClr val="accent5">
                    <a:lumMod val="60000"/>
                    <a:lumOff val="40000"/>
                  </a:schemeClr>
                </a:solidFill>
                <a:latin typeface="Times New Roman" pitchFamily="18" charset="0"/>
              </a:endParaRPr>
            </a:p>
          </p:txBody>
        </p:sp>
        <p:grpSp>
          <p:nvGrpSpPr>
            <p:cNvPr id="53" name="Group 17">
              <a:extLst>
                <a:ext uri="{FF2B5EF4-FFF2-40B4-BE49-F238E27FC236}">
                  <a16:creationId xmlns:a16="http://schemas.microsoft.com/office/drawing/2014/main" id="{1C8667C1-62EF-4F83-B403-A768A7D2CB30}"/>
                </a:ext>
              </a:extLst>
            </p:cNvPr>
            <p:cNvGrpSpPr>
              <a:grpSpLocks/>
            </p:cNvGrpSpPr>
            <p:nvPr/>
          </p:nvGrpSpPr>
          <p:grpSpPr bwMode="auto">
            <a:xfrm>
              <a:off x="3426" y="798"/>
              <a:ext cx="2208" cy="930"/>
              <a:chOff x="3426" y="798"/>
              <a:chExt cx="2208" cy="930"/>
            </a:xfrm>
          </p:grpSpPr>
          <p:sp>
            <p:nvSpPr>
              <p:cNvPr id="54" name="Text Box 18">
                <a:extLst>
                  <a:ext uri="{FF2B5EF4-FFF2-40B4-BE49-F238E27FC236}">
                    <a16:creationId xmlns:a16="http://schemas.microsoft.com/office/drawing/2014/main" id="{9B6BD99F-D620-4275-8B43-1C33B67535BB}"/>
                  </a:ext>
                </a:extLst>
              </p:cNvPr>
              <p:cNvSpPr txBox="1">
                <a:spLocks noChangeArrowheads="1"/>
              </p:cNvSpPr>
              <p:nvPr/>
            </p:nvSpPr>
            <p:spPr bwMode="auto">
              <a:xfrm>
                <a:off x="3426" y="798"/>
                <a:ext cx="2208" cy="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en-US" sz="2400" b="1" dirty="0">
                    <a:solidFill>
                      <a:schemeClr val="accent5">
                        <a:lumMod val="60000"/>
                        <a:lumOff val="40000"/>
                      </a:schemeClr>
                    </a:solidFill>
                    <a:latin typeface="Times New Roman" pitchFamily="18" charset="0"/>
                  </a:rPr>
                  <a:t>CUTTING PLANE PARALLEL TO BASE</a:t>
                </a:r>
                <a:endParaRPr lang="en-GB" sz="2400" b="1" dirty="0">
                  <a:solidFill>
                    <a:schemeClr val="accent5">
                      <a:lumMod val="60000"/>
                      <a:lumOff val="40000"/>
                    </a:schemeClr>
                  </a:solidFill>
                  <a:latin typeface="Times New Roman" pitchFamily="18" charset="0"/>
                </a:endParaRPr>
              </a:p>
            </p:txBody>
          </p:sp>
          <p:sp>
            <p:nvSpPr>
              <p:cNvPr id="55" name="Line 19">
                <a:extLst>
                  <a:ext uri="{FF2B5EF4-FFF2-40B4-BE49-F238E27FC236}">
                    <a16:creationId xmlns:a16="http://schemas.microsoft.com/office/drawing/2014/main" id="{B454DFE0-C811-424D-84B0-44210ED0F488}"/>
                  </a:ext>
                </a:extLst>
              </p:cNvPr>
              <p:cNvSpPr>
                <a:spLocks noChangeShapeType="1"/>
              </p:cNvSpPr>
              <p:nvPr/>
            </p:nvSpPr>
            <p:spPr bwMode="auto">
              <a:xfrm>
                <a:off x="4083" y="1441"/>
                <a:ext cx="407" cy="287"/>
              </a:xfrm>
              <a:prstGeom prst="line">
                <a:avLst/>
              </a:prstGeom>
              <a:noFill/>
              <a:ln w="38100">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sp>
        <p:nvSpPr>
          <p:cNvPr id="56" name="Text Box 3">
            <a:extLst>
              <a:ext uri="{FF2B5EF4-FFF2-40B4-BE49-F238E27FC236}">
                <a16:creationId xmlns:a16="http://schemas.microsoft.com/office/drawing/2014/main" id="{A9DEFC2C-36F3-4D19-8A47-4F672F0E01D9}"/>
              </a:ext>
            </a:extLst>
          </p:cNvPr>
          <p:cNvSpPr txBox="1">
            <a:spLocks noChangeArrowheads="1"/>
          </p:cNvSpPr>
          <p:nvPr/>
        </p:nvSpPr>
        <p:spPr bwMode="auto">
          <a:xfrm>
            <a:off x="6267451" y="967319"/>
            <a:ext cx="4419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600" b="1" i="1">
                <a:solidFill>
                  <a:srgbClr val="FF9900"/>
                </a:solidFill>
                <a:latin typeface="Times New Roman" pitchFamily="18" charset="0"/>
              </a:rPr>
              <a:t>(7) Frustum of Solid:</a:t>
            </a:r>
            <a:endParaRPr lang="en-GB" sz="3600">
              <a:solidFill>
                <a:srgbClr val="FF9900"/>
              </a:solidFill>
            </a:endParaRPr>
          </a:p>
        </p:txBody>
      </p:sp>
      <p:sp>
        <p:nvSpPr>
          <p:cNvPr id="57" name="Text Box 4">
            <a:extLst>
              <a:ext uri="{FF2B5EF4-FFF2-40B4-BE49-F238E27FC236}">
                <a16:creationId xmlns:a16="http://schemas.microsoft.com/office/drawing/2014/main" id="{943819EE-B3C2-4D7E-BCDE-6DCD461DB179}"/>
              </a:ext>
            </a:extLst>
          </p:cNvPr>
          <p:cNvSpPr txBox="1">
            <a:spLocks noChangeArrowheads="1"/>
          </p:cNvSpPr>
          <p:nvPr/>
        </p:nvSpPr>
        <p:spPr bwMode="auto">
          <a:xfrm>
            <a:off x="6410180" y="1677753"/>
            <a:ext cx="4953000"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2800" b="1" dirty="0">
                <a:solidFill>
                  <a:srgbClr val="92D050"/>
                </a:solidFill>
                <a:latin typeface="Times New Roman" pitchFamily="18" charset="0"/>
              </a:rPr>
              <a:t>When a </a:t>
            </a:r>
            <a:r>
              <a:rPr lang="en-US" sz="2800" b="1" i="1" dirty="0">
                <a:solidFill>
                  <a:srgbClr val="92D050"/>
                </a:solidFill>
                <a:latin typeface="Times New Roman" pitchFamily="18" charset="0"/>
              </a:rPr>
              <a:t>Pyramid</a:t>
            </a:r>
            <a:r>
              <a:rPr lang="en-US" sz="2800" b="1" dirty="0">
                <a:solidFill>
                  <a:srgbClr val="92D050"/>
                </a:solidFill>
                <a:latin typeface="Times New Roman" pitchFamily="18" charset="0"/>
              </a:rPr>
              <a:t> or a </a:t>
            </a:r>
            <a:r>
              <a:rPr lang="en-US" sz="2800" b="1" i="1" dirty="0">
                <a:solidFill>
                  <a:srgbClr val="92D050"/>
                </a:solidFill>
                <a:latin typeface="Times New Roman" pitchFamily="18" charset="0"/>
              </a:rPr>
              <a:t>Cone</a:t>
            </a:r>
            <a:r>
              <a:rPr lang="en-US" sz="2800" b="1" dirty="0">
                <a:solidFill>
                  <a:srgbClr val="92D050"/>
                </a:solidFill>
                <a:latin typeface="Times New Roman" pitchFamily="18" charset="0"/>
              </a:rPr>
              <a:t> is cut by a </a:t>
            </a:r>
            <a:r>
              <a:rPr lang="en-US" sz="2800" b="1" u="sng" dirty="0">
                <a:solidFill>
                  <a:srgbClr val="92D050"/>
                </a:solidFill>
                <a:latin typeface="Times New Roman" pitchFamily="18" charset="0"/>
              </a:rPr>
              <a:t>Plane parallel to its base</a:t>
            </a:r>
            <a:r>
              <a:rPr lang="en-US" sz="2800" b="1" dirty="0">
                <a:solidFill>
                  <a:srgbClr val="92D050"/>
                </a:solidFill>
                <a:latin typeface="Times New Roman" pitchFamily="18" charset="0"/>
              </a:rPr>
              <a:t>, thus removing the top portion, the </a:t>
            </a:r>
            <a:r>
              <a:rPr lang="en-US" sz="2800" b="1" u="sng" dirty="0">
                <a:solidFill>
                  <a:srgbClr val="92D050"/>
                </a:solidFill>
                <a:latin typeface="Times New Roman" pitchFamily="18" charset="0"/>
              </a:rPr>
              <a:t>remaining </a:t>
            </a:r>
            <a:r>
              <a:rPr lang="en-US" sz="2800" b="1" i="1" u="sng" dirty="0">
                <a:solidFill>
                  <a:srgbClr val="92D050"/>
                </a:solidFill>
                <a:latin typeface="Times New Roman" pitchFamily="18" charset="0"/>
              </a:rPr>
              <a:t>lower portion</a:t>
            </a:r>
            <a:r>
              <a:rPr lang="en-US" sz="2800" b="1" dirty="0">
                <a:solidFill>
                  <a:srgbClr val="92D050"/>
                </a:solidFill>
                <a:latin typeface="Times New Roman" pitchFamily="18" charset="0"/>
              </a:rPr>
              <a:t> is called its frustum.</a:t>
            </a:r>
            <a:endParaRPr lang="en-GB" sz="2800" u="sng" dirty="0">
              <a:solidFill>
                <a:srgbClr val="92D050"/>
              </a:solidFill>
            </a:endParaRPr>
          </a:p>
        </p:txBody>
      </p:sp>
    </p:spTree>
    <p:extLst>
      <p:ext uri="{BB962C8B-B14F-4D97-AF65-F5344CB8AC3E}">
        <p14:creationId xmlns:p14="http://schemas.microsoft.com/office/powerpoint/2010/main" val="2736614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dissolve">
                                      <p:cBhvr>
                                        <p:cTn id="7" dur="500"/>
                                        <p:tgtEl>
                                          <p:spTgt spid="41"/>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slide(fromLeft)">
                                      <p:cBhvr>
                                        <p:cTn id="12" dur="500"/>
                                        <p:tgtEl>
                                          <p:spTgt spid="56"/>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slide(fromLeft)">
                                      <p:cBhvr>
                                        <p:cTn id="1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utoUpdateAnimBg="0"/>
      <p:bldP spid="57" grpId="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r>
              <a:rPr lang="en-US" sz="3200" b="1">
                <a:solidFill>
                  <a:schemeClr val="bg1"/>
                </a:solidFill>
              </a:rPr>
              <a:t>Important Terms Used in Projections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6" name="Text Box 3">
            <a:extLst>
              <a:ext uri="{FF2B5EF4-FFF2-40B4-BE49-F238E27FC236}">
                <a16:creationId xmlns:a16="http://schemas.microsoft.com/office/drawing/2014/main" id="{1BBBB3FD-3F06-4872-9B0B-BF7A36D8758D}"/>
              </a:ext>
            </a:extLst>
          </p:cNvPr>
          <p:cNvSpPr txBox="1">
            <a:spLocks noChangeArrowheads="1"/>
          </p:cNvSpPr>
          <p:nvPr/>
        </p:nvSpPr>
        <p:spPr bwMode="auto">
          <a:xfrm>
            <a:off x="228600" y="1447800"/>
            <a:ext cx="4419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600" b="1" i="1">
                <a:solidFill>
                  <a:srgbClr val="FF9900"/>
                </a:solidFill>
                <a:latin typeface="Times New Roman" pitchFamily="18" charset="0"/>
              </a:rPr>
              <a:t>(8) Truncated Solid :</a:t>
            </a:r>
            <a:endParaRPr lang="en-GB" sz="3600">
              <a:solidFill>
                <a:srgbClr val="FF9900"/>
              </a:solidFill>
            </a:endParaRPr>
          </a:p>
        </p:txBody>
      </p:sp>
      <p:sp>
        <p:nvSpPr>
          <p:cNvPr id="8" name="Text Box 4">
            <a:extLst>
              <a:ext uri="{FF2B5EF4-FFF2-40B4-BE49-F238E27FC236}">
                <a16:creationId xmlns:a16="http://schemas.microsoft.com/office/drawing/2014/main" id="{4E8188A3-E7BF-4701-8735-7B7B093F8B09}"/>
              </a:ext>
            </a:extLst>
          </p:cNvPr>
          <p:cNvSpPr txBox="1">
            <a:spLocks noChangeArrowheads="1"/>
          </p:cNvSpPr>
          <p:nvPr/>
        </p:nvSpPr>
        <p:spPr bwMode="auto">
          <a:xfrm>
            <a:off x="304800" y="2362200"/>
            <a:ext cx="5181600" cy="3937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3600" b="1" dirty="0">
                <a:solidFill>
                  <a:srgbClr val="92D050"/>
                </a:solidFill>
                <a:latin typeface="Times New Roman" pitchFamily="18" charset="0"/>
              </a:rPr>
              <a:t>When a </a:t>
            </a:r>
            <a:r>
              <a:rPr lang="en-US" sz="3600" b="1" i="1" dirty="0">
                <a:solidFill>
                  <a:srgbClr val="FF0000"/>
                </a:solidFill>
                <a:latin typeface="Times New Roman" pitchFamily="18" charset="0"/>
              </a:rPr>
              <a:t>Pyramid</a:t>
            </a:r>
            <a:r>
              <a:rPr lang="en-US" sz="3600" b="1" dirty="0">
                <a:solidFill>
                  <a:srgbClr val="92D050"/>
                </a:solidFill>
                <a:latin typeface="Times New Roman" pitchFamily="18" charset="0"/>
              </a:rPr>
              <a:t> or a </a:t>
            </a:r>
            <a:r>
              <a:rPr lang="en-US" sz="3600" b="1" i="1" dirty="0">
                <a:solidFill>
                  <a:srgbClr val="FF0000"/>
                </a:solidFill>
                <a:latin typeface="Times New Roman" pitchFamily="18" charset="0"/>
              </a:rPr>
              <a:t>Cone</a:t>
            </a:r>
            <a:r>
              <a:rPr lang="en-US" sz="3600" b="1" dirty="0">
                <a:solidFill>
                  <a:srgbClr val="92D050"/>
                </a:solidFill>
                <a:latin typeface="Times New Roman" pitchFamily="18" charset="0"/>
              </a:rPr>
              <a:t> is cut by a </a:t>
            </a:r>
            <a:r>
              <a:rPr lang="en-US" sz="3600" b="1" u="sng" dirty="0">
                <a:solidFill>
                  <a:srgbClr val="92D050"/>
                </a:solidFill>
                <a:latin typeface="Times New Roman" pitchFamily="18" charset="0"/>
              </a:rPr>
              <a:t>Plane inclined to its base</a:t>
            </a:r>
            <a:r>
              <a:rPr lang="en-US" sz="3600" b="1" dirty="0">
                <a:solidFill>
                  <a:srgbClr val="92D050"/>
                </a:solidFill>
                <a:latin typeface="Times New Roman" pitchFamily="18" charset="0"/>
              </a:rPr>
              <a:t>, thus removing the top portion, the </a:t>
            </a:r>
            <a:r>
              <a:rPr lang="en-US" sz="3600" b="1" u="sng" dirty="0">
                <a:solidFill>
                  <a:srgbClr val="92D050"/>
                </a:solidFill>
                <a:latin typeface="Times New Roman" pitchFamily="18" charset="0"/>
              </a:rPr>
              <a:t>remaining </a:t>
            </a:r>
            <a:r>
              <a:rPr lang="en-US" sz="3600" b="1" i="1" u="sng" dirty="0">
                <a:solidFill>
                  <a:srgbClr val="92D050"/>
                </a:solidFill>
                <a:latin typeface="Times New Roman" pitchFamily="18" charset="0"/>
              </a:rPr>
              <a:t>lower portion</a:t>
            </a:r>
            <a:r>
              <a:rPr lang="en-US" sz="3600" b="1" dirty="0">
                <a:solidFill>
                  <a:srgbClr val="92D050"/>
                </a:solidFill>
                <a:latin typeface="Times New Roman" pitchFamily="18" charset="0"/>
              </a:rPr>
              <a:t> is said to be truncated.</a:t>
            </a:r>
            <a:endParaRPr lang="en-GB" sz="3600" u="sng" dirty="0">
              <a:solidFill>
                <a:srgbClr val="92D050"/>
              </a:solidFill>
            </a:endParaRPr>
          </a:p>
        </p:txBody>
      </p:sp>
    </p:spTree>
    <p:extLst>
      <p:ext uri="{BB962C8B-B14F-4D97-AF65-F5344CB8AC3E}">
        <p14:creationId xmlns:p14="http://schemas.microsoft.com/office/powerpoint/2010/main" val="3962160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slide(from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8" grpId="0"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lvl="0" algn="ctr">
              <a:lnSpc>
                <a:spcPct val="90000"/>
              </a:lnSpc>
              <a:spcBef>
                <a:spcPct val="0"/>
              </a:spcBef>
              <a:defRPr/>
            </a:pPr>
            <a:r>
              <a:rPr lang="en-US" sz="2800" b="1" dirty="0">
                <a:solidFill>
                  <a:schemeClr val="bg1"/>
                </a:solidFill>
              </a:rPr>
              <a:t>Summary</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10" name="Rectangle 3"/>
          <p:cNvSpPr txBox="1">
            <a:spLocks noChangeArrowheads="1"/>
          </p:cNvSpPr>
          <p:nvPr/>
        </p:nvSpPr>
        <p:spPr>
          <a:xfrm>
            <a:off x="259308" y="1378413"/>
            <a:ext cx="9967904" cy="2729353"/>
          </a:xfrm>
          <a:prstGeom prst="rect">
            <a:avLst/>
          </a:prstGeom>
        </p:spPr>
        <p:txBody>
          <a:bodyPr/>
          <a:lstStyle/>
          <a:p>
            <a:pPr marL="228600" lvl="0" indent="-228600" algn="just">
              <a:lnSpc>
                <a:spcPct val="90000"/>
              </a:lnSpc>
              <a:spcBef>
                <a:spcPts val="1000"/>
              </a:spcBef>
              <a:buFont typeface="Arial" panose="020B0604020202020204" pitchFamily="34" charset="0"/>
              <a:buChar char="•"/>
              <a:defRPr/>
            </a:pPr>
            <a:endParaRPr lang="en-US" sz="2400" dirty="0"/>
          </a:p>
          <a:p>
            <a:r>
              <a:rPr lang="en-US" sz="2400" dirty="0"/>
              <a:t>Solid is a</a:t>
            </a:r>
            <a:r>
              <a:rPr lang="en-GB" sz="2400" dirty="0"/>
              <a:t> 3-D object having length, breadth and thickness and bounded by surfaces which may be either plane or curved, or combination of the two.</a:t>
            </a:r>
          </a:p>
          <a:p>
            <a:endParaRPr lang="en-GB" sz="2400" dirty="0"/>
          </a:p>
          <a:p>
            <a:r>
              <a:rPr lang="en-GB" sz="2400" b="1" dirty="0">
                <a:solidFill>
                  <a:srgbClr val="00B0F0"/>
                </a:solidFill>
              </a:rPr>
              <a:t>Solid is basically of two types:</a:t>
            </a:r>
          </a:p>
          <a:p>
            <a:r>
              <a:rPr lang="en-GB" sz="2400" dirty="0">
                <a:solidFill>
                  <a:srgbClr val="00B0F0"/>
                </a:solidFill>
              </a:rPr>
              <a:t>Polyhedron </a:t>
            </a:r>
          </a:p>
          <a:p>
            <a:r>
              <a:rPr lang="en-GB" sz="2400" dirty="0">
                <a:solidFill>
                  <a:srgbClr val="00B0F0"/>
                </a:solidFill>
              </a:rPr>
              <a:t>Solids of revolution</a:t>
            </a:r>
            <a:endParaRPr lang="en-US" sz="2400" dirty="0">
              <a:solidFill>
                <a:srgbClr val="00B0F0"/>
              </a:solidFill>
            </a:endParaRPr>
          </a:p>
        </p:txBody>
      </p:sp>
    </p:spTree>
    <p:extLst>
      <p:ext uri="{BB962C8B-B14F-4D97-AF65-F5344CB8AC3E}">
        <p14:creationId xmlns:p14="http://schemas.microsoft.com/office/powerpoint/2010/main" val="7193817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lvl="0" algn="ctr">
              <a:lnSpc>
                <a:spcPct val="90000"/>
              </a:lnSpc>
              <a:spcBef>
                <a:spcPct val="0"/>
              </a:spcBef>
              <a:defRPr/>
            </a:pPr>
            <a:r>
              <a:rPr lang="en-US" sz="2800" b="1" dirty="0">
                <a:solidFill>
                  <a:schemeClr val="bg1"/>
                </a:solidFill>
              </a:rPr>
              <a:t>Questions</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11" name="Rectangle 10"/>
          <p:cNvSpPr/>
          <p:nvPr/>
        </p:nvSpPr>
        <p:spPr>
          <a:xfrm>
            <a:off x="684450" y="1490008"/>
            <a:ext cx="10823094" cy="2308324"/>
          </a:xfrm>
          <a:prstGeom prst="rect">
            <a:avLst/>
          </a:prstGeom>
        </p:spPr>
        <p:txBody>
          <a:bodyPr wrap="square">
            <a:spAutoFit/>
          </a:bodyPr>
          <a:lstStyle/>
          <a:p>
            <a:pPr marL="285750" indent="-285750">
              <a:buFont typeface="Wingdings" panose="05000000000000000000" pitchFamily="2" charset="2"/>
              <a:buChar char="§"/>
            </a:pPr>
            <a:endParaRPr lang="en-US" sz="2400" dirty="0">
              <a:solidFill>
                <a:srgbClr val="0070C0"/>
              </a:solidFill>
            </a:endParaRPr>
          </a:p>
          <a:p>
            <a:pPr marL="285750" indent="-285750">
              <a:buFont typeface="Wingdings" panose="05000000000000000000" pitchFamily="2" charset="2"/>
              <a:buChar char="§"/>
            </a:pPr>
            <a:r>
              <a:rPr lang="en-US" sz="2400" b="1" dirty="0">
                <a:solidFill>
                  <a:srgbClr val="0070C0"/>
                </a:solidFill>
              </a:rPr>
              <a:t>What is the difference between solid of revolution and polyhedral?</a:t>
            </a:r>
          </a:p>
          <a:p>
            <a:pPr marL="285750" indent="-285750">
              <a:buFont typeface="Wingdings" panose="05000000000000000000" pitchFamily="2" charset="2"/>
              <a:buChar char="§"/>
            </a:pPr>
            <a:r>
              <a:rPr lang="en-US" sz="2400" b="1" dirty="0">
                <a:solidFill>
                  <a:srgbClr val="0070C0"/>
                </a:solidFill>
              </a:rPr>
              <a:t>State the difference between prism and pyramid.</a:t>
            </a:r>
          </a:p>
          <a:p>
            <a:pPr marL="285750" indent="-285750">
              <a:buFont typeface="Wingdings" panose="05000000000000000000" pitchFamily="2" charset="2"/>
              <a:buChar char="§"/>
            </a:pPr>
            <a:r>
              <a:rPr lang="en-US" sz="2400" b="1" dirty="0">
                <a:solidFill>
                  <a:srgbClr val="0070C0"/>
                </a:solidFill>
              </a:rPr>
              <a:t>A right regular pentagonal prism, side of base 30 mm and height of axis as 75mm rests on HP on one of its base corners  such that its long edge containing the corner is inclined to the HP at 60°. Draw its projections.</a:t>
            </a:r>
          </a:p>
        </p:txBody>
      </p:sp>
    </p:spTree>
    <p:extLst>
      <p:ext uri="{BB962C8B-B14F-4D97-AF65-F5344CB8AC3E}">
        <p14:creationId xmlns:p14="http://schemas.microsoft.com/office/powerpoint/2010/main" val="7193817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lvl="0" algn="ctr">
              <a:lnSpc>
                <a:spcPct val="90000"/>
              </a:lnSpc>
              <a:spcBef>
                <a:spcPct val="0"/>
              </a:spcBef>
              <a:defRPr/>
            </a:pPr>
            <a:r>
              <a:rPr lang="en-US" sz="2800" b="1" dirty="0">
                <a:solidFill>
                  <a:schemeClr val="bg1"/>
                </a:solidFill>
              </a:rPr>
              <a:t>References</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9" name="TextBox 8"/>
          <p:cNvSpPr txBox="1"/>
          <p:nvPr/>
        </p:nvSpPr>
        <p:spPr>
          <a:xfrm>
            <a:off x="532234" y="1678682"/>
            <a:ext cx="11314023" cy="1938992"/>
          </a:xfrm>
          <a:prstGeom prst="rect">
            <a:avLst/>
          </a:prstGeom>
          <a:noFill/>
        </p:spPr>
        <p:txBody>
          <a:bodyPr wrap="square" rtlCol="0">
            <a:spAutoFit/>
          </a:bodyPr>
          <a:lstStyle/>
          <a:p>
            <a:pPr indent="-342900">
              <a:buFont typeface="Courier New" pitchFamily="49" charset="0"/>
              <a:buChar char="o"/>
            </a:pPr>
            <a:r>
              <a:rPr lang="en-US" sz="2400" b="1" dirty="0">
                <a:solidFill>
                  <a:schemeClr val="tx2">
                    <a:shade val="85000"/>
                    <a:satMod val="150000"/>
                  </a:schemeClr>
                </a:solidFill>
              </a:rPr>
              <a:t>K C John (2009), Engineering Graphics for Degree, Prentice Hall of India. ISBN: 978-8-120-33788-3.</a:t>
            </a:r>
          </a:p>
          <a:p>
            <a:pPr indent="-342900">
              <a:buFont typeface="Courier New" pitchFamily="49" charset="0"/>
              <a:buChar char="o"/>
            </a:pPr>
            <a:r>
              <a:rPr lang="en-US" sz="2400" b="1" dirty="0">
                <a:solidFill>
                  <a:schemeClr val="tx2">
                    <a:shade val="85000"/>
                    <a:satMod val="150000"/>
                  </a:schemeClr>
                </a:solidFill>
              </a:rPr>
              <a:t>P N Rao (2010), CAD/CAM Principles and Applications, 3rd Edition, Tata McGraw-Hill Education, ISBN: 978-0-070-68193-4.</a:t>
            </a:r>
          </a:p>
          <a:p>
            <a:pPr indent="-342900">
              <a:buFont typeface="Courier New" pitchFamily="49" charset="0"/>
              <a:buChar char="o"/>
            </a:pPr>
            <a:r>
              <a:rPr lang="en-US" sz="2400" b="1" dirty="0">
                <a:solidFill>
                  <a:schemeClr val="tx2">
                    <a:shade val="85000"/>
                    <a:satMod val="150000"/>
                  </a:schemeClr>
                </a:solidFill>
              </a:rPr>
              <a:t> NPTEL</a:t>
            </a:r>
            <a:endParaRPr lang="en-US" sz="2400" b="1" dirty="0">
              <a:solidFill>
                <a:srgbClr val="FF0000"/>
              </a:solidFill>
            </a:endParaRPr>
          </a:p>
        </p:txBody>
      </p:sp>
    </p:spTree>
    <p:extLst>
      <p:ext uri="{BB962C8B-B14F-4D97-AF65-F5344CB8AC3E}">
        <p14:creationId xmlns:p14="http://schemas.microsoft.com/office/powerpoint/2010/main" val="7193817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lvl="0" algn="ctr">
              <a:lnSpc>
                <a:spcPct val="90000"/>
              </a:lnSpc>
              <a:spcBef>
                <a:spcPct val="0"/>
              </a:spcBef>
              <a:defRPr/>
            </a:pPr>
            <a:endParaRPr lang="en-US" sz="28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8" name="TextBox 7"/>
          <p:cNvSpPr txBox="1"/>
          <p:nvPr/>
        </p:nvSpPr>
        <p:spPr>
          <a:xfrm>
            <a:off x="2251862" y="2797778"/>
            <a:ext cx="7820167" cy="1569660"/>
          </a:xfrm>
          <a:prstGeom prst="rect">
            <a:avLst/>
          </a:prstGeom>
          <a:noFill/>
        </p:spPr>
        <p:txBody>
          <a:bodyPr wrap="square" rtlCol="0">
            <a:spAutoFit/>
          </a:bodyPr>
          <a:lstStyle/>
          <a:p>
            <a:pPr algn="ctr"/>
            <a:r>
              <a:rPr lang="en-US" sz="9600" b="1" dirty="0">
                <a:solidFill>
                  <a:srgbClr val="92D050"/>
                </a:solidFill>
              </a:rPr>
              <a:t>Thank You</a:t>
            </a:r>
          </a:p>
        </p:txBody>
      </p:sp>
    </p:spTree>
    <p:extLst>
      <p:ext uri="{BB962C8B-B14F-4D97-AF65-F5344CB8AC3E}">
        <p14:creationId xmlns:p14="http://schemas.microsoft.com/office/powerpoint/2010/main" val="719381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1C2B435-4D68-4B76-AC1D-F593F1F4CC63}"/>
              </a:ext>
            </a:extLst>
          </p:cNvPr>
          <p:cNvSpPr txBox="1">
            <a:spLocks noChangeArrowheads="1"/>
          </p:cNvSpPr>
          <p:nvPr/>
        </p:nvSpPr>
        <p:spPr>
          <a:xfrm>
            <a:off x="1504949" y="-16453"/>
            <a:ext cx="10687051" cy="1033112"/>
          </a:xfrm>
          <a:prstGeom prst="rect">
            <a:avLst/>
          </a:prstGeom>
          <a:solidFill>
            <a:srgbClr val="C00000"/>
          </a:solidFill>
        </p:spPr>
        <p:txBody>
          <a:bodyPr/>
          <a:lstStyle/>
          <a:p>
            <a:pPr algn="ctr" fontAlgn="base"/>
            <a:r>
              <a:rPr lang="en-IN" sz="2800" b="1" dirty="0">
                <a:solidFill>
                  <a:schemeClr val="bg1"/>
                </a:solidFill>
                <a:latin typeface="Times New Roman" panose="02020603050405020304" pitchFamily="18" charset="0"/>
                <a:cs typeface="Times New Roman" panose="02020603050405020304" pitchFamily="18" charset="0"/>
              </a:rPr>
              <a:t>Objectives</a:t>
            </a:r>
            <a:endParaRPr lang="en-IN" sz="3200" dirty="0">
              <a:solidFill>
                <a:schemeClr val="bg1"/>
              </a:solidFill>
              <a:latin typeface="Times New Roman" panose="02020603050405020304" pitchFamily="18" charset="0"/>
              <a:cs typeface="Times New Roman" panose="02020603050405020304" pitchFamily="18" charset="0"/>
            </a:endParaRPr>
          </a:p>
        </p:txBody>
      </p:sp>
      <p:sp>
        <p:nvSpPr>
          <p:cNvPr id="5" name="Title 1">
            <a:extLst>
              <a:ext uri="{FF2B5EF4-FFF2-40B4-BE49-F238E27FC236}">
                <a16:creationId xmlns:a16="http://schemas.microsoft.com/office/drawing/2014/main" id="{4AE9E8CD-590E-4751-A074-6DE11C8DFF16}"/>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94907ECC-6CF1-4198-9BE1-C543A70E46EA}"/>
              </a:ext>
            </a:extLst>
          </p:cNvPr>
          <p:cNvPicPr>
            <a:picLocks noChangeAspect="1"/>
          </p:cNvPicPr>
          <p:nvPr/>
        </p:nvPicPr>
        <p:blipFill>
          <a:blip r:embed="rId2"/>
          <a:stretch>
            <a:fillRect/>
          </a:stretch>
        </p:blipFill>
        <p:spPr>
          <a:xfrm>
            <a:off x="0" y="2597"/>
            <a:ext cx="1504949" cy="1023587"/>
          </a:xfrm>
          <a:prstGeom prst="rect">
            <a:avLst/>
          </a:prstGeom>
        </p:spPr>
      </p:pic>
      <p:sp>
        <p:nvSpPr>
          <p:cNvPr id="8" name="TextBox 7">
            <a:extLst>
              <a:ext uri="{FF2B5EF4-FFF2-40B4-BE49-F238E27FC236}">
                <a16:creationId xmlns:a16="http://schemas.microsoft.com/office/drawing/2014/main" id="{8C9CDC32-F94B-400D-AF16-E8419A3E9CA0}"/>
              </a:ext>
            </a:extLst>
          </p:cNvPr>
          <p:cNvSpPr txBox="1"/>
          <p:nvPr/>
        </p:nvSpPr>
        <p:spPr>
          <a:xfrm>
            <a:off x="594218" y="2061543"/>
            <a:ext cx="7790127" cy="3257174"/>
          </a:xfrm>
          <a:prstGeom prst="rect">
            <a:avLst/>
          </a:prstGeom>
          <a:noFill/>
        </p:spPr>
        <p:txBody>
          <a:bodyPr wrap="square" rtlCol="0">
            <a:spAutoFit/>
          </a:bodyPr>
          <a:lstStyle/>
          <a:p>
            <a:pPr marL="342900" indent="-342900">
              <a:lnSpc>
                <a:spcPct val="150000"/>
              </a:lnSpc>
              <a:buFont typeface="Wingdings" panose="05000000000000000000" pitchFamily="2" charset="2"/>
              <a:buChar char="q"/>
            </a:pPr>
            <a:r>
              <a:rPr lang="en-US" sz="2800" dirty="0"/>
              <a:t>Projection of solid</a:t>
            </a:r>
          </a:p>
          <a:p>
            <a:pPr marL="342900" indent="-342900">
              <a:lnSpc>
                <a:spcPct val="150000"/>
              </a:lnSpc>
              <a:buFont typeface="Wingdings" panose="05000000000000000000" pitchFamily="2" charset="2"/>
              <a:buChar char="q"/>
            </a:pPr>
            <a:r>
              <a:rPr lang="en-US" sz="2800" dirty="0"/>
              <a:t>Types of solid</a:t>
            </a:r>
          </a:p>
          <a:p>
            <a:pPr marL="342900" indent="-342900">
              <a:lnSpc>
                <a:spcPct val="150000"/>
              </a:lnSpc>
              <a:buFont typeface="Wingdings" panose="05000000000000000000" pitchFamily="2" charset="2"/>
              <a:buChar char="q"/>
            </a:pPr>
            <a:r>
              <a:rPr lang="en-US" sz="2800" dirty="0"/>
              <a:t>Important Terms Used in Projections of Solids</a:t>
            </a:r>
          </a:p>
          <a:p>
            <a:pPr marL="342900" indent="-342900">
              <a:lnSpc>
                <a:spcPct val="150000"/>
              </a:lnSpc>
              <a:buFont typeface="Wingdings" panose="05000000000000000000" pitchFamily="2" charset="2"/>
              <a:buChar char="q"/>
            </a:pPr>
            <a:endParaRPr lang="en-US" sz="2800" dirty="0"/>
          </a:p>
          <a:p>
            <a:pPr marL="342900" indent="-342900">
              <a:lnSpc>
                <a:spcPct val="150000"/>
              </a:lnSpc>
              <a:buFont typeface="Wingdings" panose="05000000000000000000" pitchFamily="2" charset="2"/>
              <a:buChar char="q"/>
            </a:pPr>
            <a:endParaRPr lang="en-US" sz="2800" dirty="0"/>
          </a:p>
        </p:txBody>
      </p:sp>
      <p:sp>
        <p:nvSpPr>
          <p:cNvPr id="2" name="Rectangle 1">
            <a:extLst>
              <a:ext uri="{FF2B5EF4-FFF2-40B4-BE49-F238E27FC236}">
                <a16:creationId xmlns:a16="http://schemas.microsoft.com/office/drawing/2014/main" id="{E2EFED07-F75B-40ED-8E8D-D5F37756B9D8}"/>
              </a:ext>
            </a:extLst>
          </p:cNvPr>
          <p:cNvSpPr/>
          <p:nvPr/>
        </p:nvSpPr>
        <p:spPr>
          <a:xfrm>
            <a:off x="256593" y="1425750"/>
            <a:ext cx="5721823" cy="646331"/>
          </a:xfrm>
          <a:prstGeom prst="rect">
            <a:avLst/>
          </a:prstGeom>
        </p:spPr>
        <p:txBody>
          <a:bodyPr wrap="none">
            <a:spAutoFit/>
          </a:bodyPr>
          <a:lstStyle/>
          <a:p>
            <a:r>
              <a:rPr lang="en-US" sz="3600" b="1" dirty="0">
                <a:solidFill>
                  <a:srgbClr val="00B0F0"/>
                </a:solidFill>
              </a:rPr>
              <a:t>To acquire knowledge about:</a:t>
            </a:r>
          </a:p>
        </p:txBody>
      </p:sp>
    </p:spTree>
    <p:extLst>
      <p:ext uri="{BB962C8B-B14F-4D97-AF65-F5344CB8AC3E}">
        <p14:creationId xmlns:p14="http://schemas.microsoft.com/office/powerpoint/2010/main" val="1207085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Introduction</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24" name="Text Box 2">
            <a:extLst>
              <a:ext uri="{FF2B5EF4-FFF2-40B4-BE49-F238E27FC236}">
                <a16:creationId xmlns:a16="http://schemas.microsoft.com/office/drawing/2014/main" id="{EFC1E868-E2AF-4AFD-9031-217E4B2FCDB5}"/>
              </a:ext>
            </a:extLst>
          </p:cNvPr>
          <p:cNvSpPr txBox="1">
            <a:spLocks noChangeArrowheads="1"/>
          </p:cNvSpPr>
          <p:nvPr/>
        </p:nvSpPr>
        <p:spPr bwMode="auto">
          <a:xfrm>
            <a:off x="18160" y="2451200"/>
            <a:ext cx="12173840" cy="69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74625" indent="-174625">
              <a:defRPr>
                <a:solidFill>
                  <a:schemeClr val="tx1"/>
                </a:solidFill>
                <a:latin typeface="Arial" pitchFamily="34" charset="0"/>
              </a:defRPr>
            </a:lvl1pPr>
            <a:lvl2pPr marL="1598613">
              <a:defRPr>
                <a:solidFill>
                  <a:schemeClr val="tx1"/>
                </a:solidFill>
                <a:latin typeface="Arial" pitchFamily="34" charset="0"/>
              </a:defRPr>
            </a:lvl2pPr>
            <a:lvl3pPr marL="1712913">
              <a:defRPr>
                <a:solidFill>
                  <a:schemeClr val="tx1"/>
                </a:solidFill>
                <a:latin typeface="Arial" pitchFamily="34" charset="0"/>
              </a:defRPr>
            </a:lvl3pPr>
            <a:lvl4pPr marL="1827213">
              <a:defRPr>
                <a:solidFill>
                  <a:schemeClr val="tx1"/>
                </a:solidFill>
                <a:latin typeface="Arial" pitchFamily="34" charset="0"/>
              </a:defRPr>
            </a:lvl4pPr>
            <a:lvl5pPr marL="1941513">
              <a:defRPr>
                <a:solidFill>
                  <a:schemeClr val="tx1"/>
                </a:solidFill>
                <a:latin typeface="Arial" pitchFamily="34" charset="0"/>
              </a:defRPr>
            </a:lvl5pPr>
            <a:lvl6pPr marL="2398713" fontAlgn="base">
              <a:spcBef>
                <a:spcPct val="0"/>
              </a:spcBef>
              <a:spcAft>
                <a:spcPct val="0"/>
              </a:spcAft>
              <a:defRPr>
                <a:solidFill>
                  <a:schemeClr val="tx1"/>
                </a:solidFill>
                <a:latin typeface="Arial" pitchFamily="34" charset="0"/>
              </a:defRPr>
            </a:lvl6pPr>
            <a:lvl7pPr marL="2855913" fontAlgn="base">
              <a:spcBef>
                <a:spcPct val="0"/>
              </a:spcBef>
              <a:spcAft>
                <a:spcPct val="0"/>
              </a:spcAft>
              <a:defRPr>
                <a:solidFill>
                  <a:schemeClr val="tx1"/>
                </a:solidFill>
                <a:latin typeface="Arial" pitchFamily="34" charset="0"/>
              </a:defRPr>
            </a:lvl7pPr>
            <a:lvl8pPr marL="3313113" fontAlgn="base">
              <a:spcBef>
                <a:spcPct val="0"/>
              </a:spcBef>
              <a:spcAft>
                <a:spcPct val="0"/>
              </a:spcAft>
              <a:defRPr>
                <a:solidFill>
                  <a:schemeClr val="tx1"/>
                </a:solidFill>
                <a:latin typeface="Arial" pitchFamily="34" charset="0"/>
              </a:defRPr>
            </a:lvl8pPr>
            <a:lvl9pPr marL="3770313" fontAlgn="base">
              <a:spcBef>
                <a:spcPct val="0"/>
              </a:spcBef>
              <a:spcAft>
                <a:spcPct val="0"/>
              </a:spcAft>
              <a:defRPr>
                <a:solidFill>
                  <a:schemeClr val="tx1"/>
                </a:solidFill>
                <a:latin typeface="Arial" pitchFamily="34" charset="0"/>
              </a:defRPr>
            </a:lvl9pPr>
          </a:lstStyle>
          <a:p>
            <a:pPr algn="just">
              <a:lnSpc>
                <a:spcPct val="90000"/>
              </a:lnSpc>
            </a:pPr>
            <a:r>
              <a:rPr lang="en-US" sz="2700" b="1" dirty="0">
                <a:latin typeface="Verdana" pitchFamily="34" charset="0"/>
              </a:rPr>
              <a:t>-</a:t>
            </a:r>
            <a:r>
              <a:rPr lang="en-US" sz="2400" b="1" dirty="0">
                <a:latin typeface="Calibri" panose="020F0502020204030204" pitchFamily="34" charset="0"/>
                <a:cs typeface="Calibri" panose="020F0502020204030204" pitchFamily="34" charset="0"/>
              </a:rPr>
              <a:t>The shape of the solid is described by drawing its two orthographic views usually on the two principle planes i.e.  H.P. &amp; V.P. </a:t>
            </a:r>
            <a:endParaRPr lang="en-GB" sz="2400" b="1" dirty="0">
              <a:latin typeface="Calibri" panose="020F0502020204030204" pitchFamily="34" charset="0"/>
              <a:cs typeface="Calibri" panose="020F0502020204030204" pitchFamily="34" charset="0"/>
            </a:endParaRPr>
          </a:p>
        </p:txBody>
      </p:sp>
      <p:sp>
        <p:nvSpPr>
          <p:cNvPr id="26" name="Text Box 4">
            <a:extLst>
              <a:ext uri="{FF2B5EF4-FFF2-40B4-BE49-F238E27FC236}">
                <a16:creationId xmlns:a16="http://schemas.microsoft.com/office/drawing/2014/main" id="{67832351-35B6-4EF1-8C34-3CDAF5C5AFEE}"/>
              </a:ext>
            </a:extLst>
          </p:cNvPr>
          <p:cNvSpPr txBox="1">
            <a:spLocks noChangeArrowheads="1"/>
          </p:cNvSpPr>
          <p:nvPr/>
        </p:nvSpPr>
        <p:spPr bwMode="auto">
          <a:xfrm>
            <a:off x="18160" y="1032497"/>
            <a:ext cx="5466879" cy="454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en-US" sz="2400" b="1" dirty="0">
                <a:latin typeface="Calibri" panose="020F0502020204030204" pitchFamily="34" charset="0"/>
                <a:cs typeface="Calibri" panose="020F0502020204030204" pitchFamily="34" charset="0"/>
              </a:rPr>
              <a:t>Definition of Solid</a:t>
            </a:r>
            <a:r>
              <a:rPr lang="en-US" sz="2800" b="1" dirty="0">
                <a:solidFill>
                  <a:srgbClr val="0000FF"/>
                </a:solidFill>
                <a:latin typeface="Verdana" pitchFamily="34" charset="0"/>
              </a:rPr>
              <a:t>:</a:t>
            </a:r>
            <a:endParaRPr lang="en-GB" sz="2800" b="1" dirty="0">
              <a:solidFill>
                <a:srgbClr val="0000FF"/>
              </a:solidFill>
              <a:latin typeface="Verdana" pitchFamily="34" charset="0"/>
            </a:endParaRPr>
          </a:p>
        </p:txBody>
      </p:sp>
      <p:sp>
        <p:nvSpPr>
          <p:cNvPr id="28" name="Text Box 6">
            <a:extLst>
              <a:ext uri="{FF2B5EF4-FFF2-40B4-BE49-F238E27FC236}">
                <a16:creationId xmlns:a16="http://schemas.microsoft.com/office/drawing/2014/main" id="{F2F97FC3-5281-4B09-A834-76BE364099AD}"/>
              </a:ext>
            </a:extLst>
          </p:cNvPr>
          <p:cNvSpPr txBox="1">
            <a:spLocks noChangeArrowheads="1"/>
          </p:cNvSpPr>
          <p:nvPr/>
        </p:nvSpPr>
        <p:spPr bwMode="auto">
          <a:xfrm>
            <a:off x="-28081" y="1574314"/>
            <a:ext cx="12106581" cy="953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90000"/>
              </a:lnSpc>
            </a:pPr>
            <a:r>
              <a:rPr lang="en-US" sz="2400" b="1" dirty="0">
                <a:latin typeface="Calibri" panose="020F0502020204030204" pitchFamily="34" charset="0"/>
                <a:cs typeface="Calibri" panose="020F0502020204030204" pitchFamily="34" charset="0"/>
              </a:rPr>
              <a:t>A solid is a three dimensional object having length, breadth and thickness.  It is completely bounded by a surface or surfaces which may be curved or plane.</a:t>
            </a:r>
            <a:endParaRPr lang="en-GB" sz="2400" b="1" dirty="0">
              <a:latin typeface="Calibri" panose="020F0502020204030204" pitchFamily="34" charset="0"/>
              <a:cs typeface="Calibri" panose="020F0502020204030204" pitchFamily="34" charset="0"/>
            </a:endParaRPr>
          </a:p>
        </p:txBody>
      </p:sp>
      <p:sp>
        <p:nvSpPr>
          <p:cNvPr id="29" name="Text Box 7">
            <a:extLst>
              <a:ext uri="{FF2B5EF4-FFF2-40B4-BE49-F238E27FC236}">
                <a16:creationId xmlns:a16="http://schemas.microsoft.com/office/drawing/2014/main" id="{493A9420-C557-4305-B7FE-F7D35AD7B772}"/>
              </a:ext>
            </a:extLst>
          </p:cNvPr>
          <p:cNvSpPr txBox="1">
            <a:spLocks noChangeArrowheads="1"/>
          </p:cNvSpPr>
          <p:nvPr/>
        </p:nvSpPr>
        <p:spPr bwMode="auto">
          <a:xfrm>
            <a:off x="-79576" y="3515307"/>
            <a:ext cx="12249506" cy="6626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74625" indent="-174625">
              <a:defRPr>
                <a:solidFill>
                  <a:schemeClr val="tx1"/>
                </a:solidFill>
                <a:latin typeface="Arial" pitchFamily="34" charset="0"/>
              </a:defRPr>
            </a:lvl1pPr>
            <a:lvl2pPr marL="1651000">
              <a:defRPr>
                <a:solidFill>
                  <a:schemeClr val="tx1"/>
                </a:solidFill>
                <a:latin typeface="Arial" pitchFamily="34" charset="0"/>
              </a:defRPr>
            </a:lvl2pPr>
            <a:lvl3pPr marL="1765300">
              <a:defRPr>
                <a:solidFill>
                  <a:schemeClr val="tx1"/>
                </a:solidFill>
                <a:latin typeface="Arial" pitchFamily="34" charset="0"/>
              </a:defRPr>
            </a:lvl3pPr>
            <a:lvl4pPr marL="1879600">
              <a:defRPr>
                <a:solidFill>
                  <a:schemeClr val="tx1"/>
                </a:solidFill>
                <a:latin typeface="Arial" pitchFamily="34" charset="0"/>
              </a:defRPr>
            </a:lvl4pPr>
            <a:lvl5pPr marL="1993900">
              <a:defRPr>
                <a:solidFill>
                  <a:schemeClr val="tx1"/>
                </a:solidFill>
                <a:latin typeface="Arial" pitchFamily="34" charset="0"/>
              </a:defRPr>
            </a:lvl5pPr>
            <a:lvl6pPr marL="2451100" fontAlgn="base">
              <a:spcBef>
                <a:spcPct val="0"/>
              </a:spcBef>
              <a:spcAft>
                <a:spcPct val="0"/>
              </a:spcAft>
              <a:defRPr>
                <a:solidFill>
                  <a:schemeClr val="tx1"/>
                </a:solidFill>
                <a:latin typeface="Arial" pitchFamily="34" charset="0"/>
              </a:defRPr>
            </a:lvl6pPr>
            <a:lvl7pPr marL="2908300" fontAlgn="base">
              <a:spcBef>
                <a:spcPct val="0"/>
              </a:spcBef>
              <a:spcAft>
                <a:spcPct val="0"/>
              </a:spcAft>
              <a:defRPr>
                <a:solidFill>
                  <a:schemeClr val="tx1"/>
                </a:solidFill>
                <a:latin typeface="Arial" pitchFamily="34" charset="0"/>
              </a:defRPr>
            </a:lvl7pPr>
            <a:lvl8pPr marL="3365500" fontAlgn="base">
              <a:spcBef>
                <a:spcPct val="0"/>
              </a:spcBef>
              <a:spcAft>
                <a:spcPct val="0"/>
              </a:spcAft>
              <a:defRPr>
                <a:solidFill>
                  <a:schemeClr val="tx1"/>
                </a:solidFill>
                <a:latin typeface="Arial" pitchFamily="34" charset="0"/>
              </a:defRPr>
            </a:lvl8pPr>
            <a:lvl9pPr marL="3822700" fontAlgn="base">
              <a:spcBef>
                <a:spcPct val="0"/>
              </a:spcBef>
              <a:spcAft>
                <a:spcPct val="0"/>
              </a:spcAft>
              <a:defRPr>
                <a:solidFill>
                  <a:schemeClr val="tx1"/>
                </a:solidFill>
                <a:latin typeface="Arial" pitchFamily="34" charset="0"/>
              </a:defRPr>
            </a:lvl9pPr>
          </a:lstStyle>
          <a:p>
            <a:pPr algn="just">
              <a:lnSpc>
                <a:spcPct val="90000"/>
              </a:lnSpc>
            </a:pPr>
            <a:r>
              <a:rPr lang="en-US" sz="2400" b="1" dirty="0">
                <a:latin typeface="Calibri" panose="020F0502020204030204" pitchFamily="34" charset="0"/>
                <a:cs typeface="Calibri" panose="020F0502020204030204" pitchFamily="34" charset="0"/>
              </a:rPr>
              <a:t>-For some complicated solids, in addition to the above principle views, side view is also required.</a:t>
            </a:r>
            <a:endParaRPr lang="en-GB" sz="2400" b="1" dirty="0">
              <a:latin typeface="Calibri" panose="020F0502020204030204" pitchFamily="34" charset="0"/>
              <a:cs typeface="Calibri" panose="020F0502020204030204" pitchFamily="34" charset="0"/>
            </a:endParaRPr>
          </a:p>
        </p:txBody>
      </p:sp>
      <p:sp>
        <p:nvSpPr>
          <p:cNvPr id="30" name="Text Box 8">
            <a:extLst>
              <a:ext uri="{FF2B5EF4-FFF2-40B4-BE49-F238E27FC236}">
                <a16:creationId xmlns:a16="http://schemas.microsoft.com/office/drawing/2014/main" id="{89E07C86-1C0E-4056-986F-848097D8C3FB}"/>
              </a:ext>
            </a:extLst>
          </p:cNvPr>
          <p:cNvSpPr txBox="1">
            <a:spLocks noChangeArrowheads="1"/>
          </p:cNvSpPr>
          <p:nvPr/>
        </p:nvSpPr>
        <p:spPr bwMode="auto">
          <a:xfrm>
            <a:off x="-40692" y="4454847"/>
            <a:ext cx="12232692" cy="953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74625" indent="-174625">
              <a:defRPr>
                <a:solidFill>
                  <a:schemeClr val="tx1"/>
                </a:solidFill>
                <a:latin typeface="Arial" pitchFamily="34" charset="0"/>
              </a:defRPr>
            </a:lvl1pPr>
            <a:lvl2pPr marL="1311275">
              <a:defRPr>
                <a:solidFill>
                  <a:schemeClr val="tx1"/>
                </a:solidFill>
                <a:latin typeface="Arial" pitchFamily="34" charset="0"/>
              </a:defRPr>
            </a:lvl2pPr>
            <a:lvl3pPr marL="1425575">
              <a:defRPr>
                <a:solidFill>
                  <a:schemeClr val="tx1"/>
                </a:solidFill>
                <a:latin typeface="Arial" pitchFamily="34" charset="0"/>
              </a:defRPr>
            </a:lvl3pPr>
            <a:lvl4pPr marL="1539875">
              <a:defRPr>
                <a:solidFill>
                  <a:schemeClr val="tx1"/>
                </a:solidFill>
                <a:latin typeface="Arial" pitchFamily="34" charset="0"/>
              </a:defRPr>
            </a:lvl4pPr>
            <a:lvl5pPr>
              <a:defRPr>
                <a:solidFill>
                  <a:schemeClr val="tx1"/>
                </a:solidFill>
                <a:latin typeface="Arial" pitchFamily="34" charset="0"/>
              </a:defRPr>
            </a:lvl5pPr>
            <a:lvl6pPr fontAlgn="base">
              <a:spcBef>
                <a:spcPct val="0"/>
              </a:spcBef>
              <a:spcAft>
                <a:spcPct val="0"/>
              </a:spcAft>
              <a:defRPr>
                <a:solidFill>
                  <a:schemeClr val="tx1"/>
                </a:solidFill>
                <a:latin typeface="Arial" pitchFamily="34" charset="0"/>
              </a:defRPr>
            </a:lvl6pPr>
            <a:lvl7pPr fontAlgn="base">
              <a:spcBef>
                <a:spcPct val="0"/>
              </a:spcBef>
              <a:spcAft>
                <a:spcPct val="0"/>
              </a:spcAft>
              <a:defRPr>
                <a:solidFill>
                  <a:schemeClr val="tx1"/>
                </a:solidFill>
                <a:latin typeface="Arial" pitchFamily="34" charset="0"/>
              </a:defRPr>
            </a:lvl7pPr>
            <a:lvl8pPr fontAlgn="base">
              <a:spcBef>
                <a:spcPct val="0"/>
              </a:spcBef>
              <a:spcAft>
                <a:spcPct val="0"/>
              </a:spcAft>
              <a:defRPr>
                <a:solidFill>
                  <a:schemeClr val="tx1"/>
                </a:solidFill>
                <a:latin typeface="Arial" pitchFamily="34" charset="0"/>
              </a:defRPr>
            </a:lvl8pPr>
            <a:lvl9pPr fontAlgn="base">
              <a:spcBef>
                <a:spcPct val="0"/>
              </a:spcBef>
              <a:spcAft>
                <a:spcPct val="0"/>
              </a:spcAft>
              <a:defRPr>
                <a:solidFill>
                  <a:schemeClr val="tx1"/>
                </a:solidFill>
                <a:latin typeface="Arial" pitchFamily="34" charset="0"/>
              </a:defRPr>
            </a:lvl9pPr>
          </a:lstStyle>
          <a:p>
            <a:pPr algn="just">
              <a:lnSpc>
                <a:spcPct val="90000"/>
              </a:lnSpc>
            </a:pPr>
            <a:r>
              <a:rPr lang="en-US" sz="2400" b="1" dirty="0">
                <a:latin typeface="Calibri" panose="020F0502020204030204" pitchFamily="34" charset="0"/>
                <a:cs typeface="Calibri" panose="020F0502020204030204" pitchFamily="34" charset="0"/>
              </a:rPr>
              <a:t>-A solid is an aggregate of points, lines and planes and all problems on projections of solids would resolve themselves into projections of points, lines and planes.</a:t>
            </a:r>
            <a:endParaRPr lang="en-GB" sz="24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193817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Introduction</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4"/>
          <a:stretch>
            <a:fillRect/>
          </a:stretch>
        </p:blipFill>
        <p:spPr>
          <a:xfrm>
            <a:off x="0" y="2597"/>
            <a:ext cx="1504949" cy="1023587"/>
          </a:xfrm>
          <a:prstGeom prst="rect">
            <a:avLst/>
          </a:prstGeom>
        </p:spPr>
      </p:pic>
      <p:pic>
        <p:nvPicPr>
          <p:cNvPr id="2" name="videoplayback">
            <a:hlinkClick r:id="" action="ppaction://media"/>
            <a:extLst>
              <a:ext uri="{FF2B5EF4-FFF2-40B4-BE49-F238E27FC236}">
                <a16:creationId xmlns:a16="http://schemas.microsoft.com/office/drawing/2014/main" id="{EF6D6197-6BCC-4AE2-BDE3-42A63B684365}"/>
              </a:ext>
            </a:extLst>
          </p:cNvPr>
          <p:cNvPicPr>
            <a:picLocks noChangeAspect="1"/>
          </p:cNvPicPr>
          <p:nvPr>
            <a:videoFile r:link="rId1"/>
            <p:extLst>
              <p:ext uri="{DAA4B4D4-6D71-4841-9C94-3DE7FCFB9230}">
                <p14:media xmlns:p14="http://schemas.microsoft.com/office/powerpoint/2010/main" r:embed="rId2">
                  <p14:trim end="183110.3333"/>
                </p14:media>
              </p:ext>
            </p:extLst>
          </p:nvPr>
        </p:nvPicPr>
        <p:blipFill>
          <a:blip r:embed="rId5"/>
          <a:stretch>
            <a:fillRect/>
          </a:stretch>
        </p:blipFill>
        <p:spPr>
          <a:xfrm>
            <a:off x="2335236" y="1026184"/>
            <a:ext cx="7174523" cy="5380892"/>
          </a:xfrm>
          <a:prstGeom prst="rect">
            <a:avLst/>
          </a:prstGeom>
        </p:spPr>
      </p:pic>
    </p:spTree>
    <p:extLst>
      <p:ext uri="{BB962C8B-B14F-4D97-AF65-F5344CB8AC3E}">
        <p14:creationId xmlns:p14="http://schemas.microsoft.com/office/powerpoint/2010/main" val="3616228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1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r>
              <a:rPr lang="en-US" sz="3200" b="1" dirty="0">
                <a:solidFill>
                  <a:schemeClr val="bg1"/>
                </a:solidFill>
              </a:rPr>
              <a:t>Classification of Solids</a:t>
            </a:r>
            <a:endParaRPr lang="en-GB" sz="3200" b="1" dirty="0">
              <a:solidFill>
                <a:schemeClr val="bg1"/>
              </a:solidFill>
            </a:endParaRP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8" name="Text Box 3">
            <a:extLst>
              <a:ext uri="{FF2B5EF4-FFF2-40B4-BE49-F238E27FC236}">
                <a16:creationId xmlns:a16="http://schemas.microsoft.com/office/drawing/2014/main" id="{68869D2D-F81D-40E3-B213-41EFFBFB27C9}"/>
              </a:ext>
            </a:extLst>
          </p:cNvPr>
          <p:cNvSpPr txBox="1">
            <a:spLocks noChangeArrowheads="1"/>
          </p:cNvSpPr>
          <p:nvPr/>
        </p:nvSpPr>
        <p:spPr bwMode="auto">
          <a:xfrm>
            <a:off x="266700" y="873529"/>
            <a:ext cx="91440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en-US" sz="3000" b="1">
                <a:latin typeface="Verdana" pitchFamily="34" charset="0"/>
              </a:rPr>
              <a:t>Solids may be divided into two main groups;</a:t>
            </a:r>
            <a:endParaRPr lang="en-GB" sz="3000">
              <a:latin typeface="Verdana" pitchFamily="34" charset="0"/>
            </a:endParaRPr>
          </a:p>
        </p:txBody>
      </p:sp>
      <p:sp>
        <p:nvSpPr>
          <p:cNvPr id="9" name="Text Box 4">
            <a:extLst>
              <a:ext uri="{FF2B5EF4-FFF2-40B4-BE49-F238E27FC236}">
                <a16:creationId xmlns:a16="http://schemas.microsoft.com/office/drawing/2014/main" id="{99C767B7-3C76-4909-96E4-BDE13DD49067}"/>
              </a:ext>
            </a:extLst>
          </p:cNvPr>
          <p:cNvSpPr txBox="1">
            <a:spLocks noChangeArrowheads="1"/>
          </p:cNvSpPr>
          <p:nvPr/>
        </p:nvSpPr>
        <p:spPr bwMode="auto">
          <a:xfrm>
            <a:off x="260350" y="2102254"/>
            <a:ext cx="32385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en-US" sz="3000" b="1" dirty="0">
                <a:latin typeface="Verdana" pitchFamily="34" charset="0"/>
              </a:rPr>
              <a:t>(A) Polyhedra</a:t>
            </a:r>
            <a:endParaRPr lang="en-GB" sz="3000" dirty="0">
              <a:latin typeface="Verdana" pitchFamily="34" charset="0"/>
            </a:endParaRPr>
          </a:p>
        </p:txBody>
      </p:sp>
      <p:sp>
        <p:nvSpPr>
          <p:cNvPr id="10" name="Text Box 5">
            <a:extLst>
              <a:ext uri="{FF2B5EF4-FFF2-40B4-BE49-F238E27FC236}">
                <a16:creationId xmlns:a16="http://schemas.microsoft.com/office/drawing/2014/main" id="{0716FDEF-0A4E-4D84-B095-BA8E959EED53}"/>
              </a:ext>
            </a:extLst>
          </p:cNvPr>
          <p:cNvSpPr txBox="1">
            <a:spLocks noChangeArrowheads="1"/>
          </p:cNvSpPr>
          <p:nvPr/>
        </p:nvSpPr>
        <p:spPr bwMode="auto">
          <a:xfrm>
            <a:off x="247650" y="3016654"/>
            <a:ext cx="53086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en-US" sz="3000" b="1">
                <a:latin typeface="Verdana" pitchFamily="34" charset="0"/>
              </a:rPr>
              <a:t>(B) Solids of revolution</a:t>
            </a:r>
            <a:endParaRPr lang="en-GB" sz="3000">
              <a:latin typeface="Verdana" pitchFamily="34" charset="0"/>
            </a:endParaRPr>
          </a:p>
        </p:txBody>
      </p:sp>
      <p:sp>
        <p:nvSpPr>
          <p:cNvPr id="11" name="Text Box 6">
            <a:extLst>
              <a:ext uri="{FF2B5EF4-FFF2-40B4-BE49-F238E27FC236}">
                <a16:creationId xmlns:a16="http://schemas.microsoft.com/office/drawing/2014/main" id="{87D6FF72-3755-4ABE-A7C0-E48A480820DB}"/>
              </a:ext>
            </a:extLst>
          </p:cNvPr>
          <p:cNvSpPr txBox="1">
            <a:spLocks noChangeArrowheads="1"/>
          </p:cNvSpPr>
          <p:nvPr/>
        </p:nvSpPr>
        <p:spPr bwMode="auto">
          <a:xfrm>
            <a:off x="228600" y="4258079"/>
            <a:ext cx="35433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en-US" sz="3000" b="1" i="1" dirty="0">
                <a:solidFill>
                  <a:srgbClr val="0000FF"/>
                </a:solidFill>
                <a:latin typeface="Verdana" pitchFamily="34" charset="0"/>
              </a:rPr>
              <a:t>(A) Polyhedra :</a:t>
            </a:r>
            <a:endParaRPr lang="en-GB" sz="3000" i="1" dirty="0">
              <a:solidFill>
                <a:srgbClr val="0000FF"/>
              </a:solidFill>
              <a:latin typeface="Verdana" pitchFamily="34" charset="0"/>
            </a:endParaRPr>
          </a:p>
        </p:txBody>
      </p:sp>
      <p:sp>
        <p:nvSpPr>
          <p:cNvPr id="12" name="Text Box 7">
            <a:extLst>
              <a:ext uri="{FF2B5EF4-FFF2-40B4-BE49-F238E27FC236}">
                <a16:creationId xmlns:a16="http://schemas.microsoft.com/office/drawing/2014/main" id="{30C4CA09-FE50-4802-B371-1D9BC08B7AD2}"/>
              </a:ext>
            </a:extLst>
          </p:cNvPr>
          <p:cNvSpPr txBox="1">
            <a:spLocks noChangeArrowheads="1"/>
          </p:cNvSpPr>
          <p:nvPr/>
        </p:nvSpPr>
        <p:spPr bwMode="auto">
          <a:xfrm>
            <a:off x="247650" y="4962929"/>
            <a:ext cx="8991600" cy="146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en-US" sz="3000" b="1" dirty="0">
                <a:latin typeface="Verdana" pitchFamily="34" charset="0"/>
              </a:rPr>
              <a:t>A</a:t>
            </a:r>
            <a:r>
              <a:rPr lang="en-US" sz="3000" b="1" dirty="0">
                <a:solidFill>
                  <a:schemeClr val="bg1"/>
                </a:solidFill>
                <a:latin typeface="Verdana" pitchFamily="34" charset="0"/>
              </a:rPr>
              <a:t> </a:t>
            </a:r>
            <a:r>
              <a:rPr lang="en-US" sz="3000" b="1" i="1" dirty="0">
                <a:solidFill>
                  <a:srgbClr val="0000FF"/>
                </a:solidFill>
                <a:latin typeface="Verdana" pitchFamily="34" charset="0"/>
              </a:rPr>
              <a:t>Polyhedra</a:t>
            </a:r>
            <a:r>
              <a:rPr lang="en-US" sz="3000" b="1" dirty="0">
                <a:solidFill>
                  <a:schemeClr val="bg1"/>
                </a:solidFill>
                <a:latin typeface="Verdana" pitchFamily="34" charset="0"/>
              </a:rPr>
              <a:t> </a:t>
            </a:r>
            <a:r>
              <a:rPr lang="en-US" sz="3000" b="1" dirty="0">
                <a:latin typeface="Verdana" pitchFamily="34" charset="0"/>
              </a:rPr>
              <a:t>is defined as a solid</a:t>
            </a:r>
            <a:r>
              <a:rPr lang="en-US" sz="3000" b="1" dirty="0">
                <a:solidFill>
                  <a:schemeClr val="bg1"/>
                </a:solidFill>
                <a:latin typeface="Verdana" pitchFamily="34" charset="0"/>
              </a:rPr>
              <a:t> </a:t>
            </a:r>
            <a:r>
              <a:rPr lang="en-US" sz="3000" b="1" dirty="0">
                <a:latin typeface="Verdana" pitchFamily="34" charset="0"/>
              </a:rPr>
              <a:t>bounded by planes called</a:t>
            </a:r>
            <a:r>
              <a:rPr lang="en-US" sz="3000" b="1" dirty="0">
                <a:solidFill>
                  <a:schemeClr val="bg1"/>
                </a:solidFill>
                <a:latin typeface="Verdana" pitchFamily="34" charset="0"/>
              </a:rPr>
              <a:t> </a:t>
            </a:r>
            <a:r>
              <a:rPr lang="en-US" sz="3000" b="1" i="1" dirty="0">
                <a:solidFill>
                  <a:srgbClr val="0066CC"/>
                </a:solidFill>
                <a:latin typeface="Verdana" pitchFamily="34" charset="0"/>
              </a:rPr>
              <a:t>faces</a:t>
            </a:r>
            <a:r>
              <a:rPr lang="en-US" sz="3000" b="1" dirty="0">
                <a:solidFill>
                  <a:schemeClr val="bg1"/>
                </a:solidFill>
                <a:latin typeface="Verdana" pitchFamily="34" charset="0"/>
              </a:rPr>
              <a:t> </a:t>
            </a:r>
            <a:r>
              <a:rPr lang="en-US" sz="3000" b="1" dirty="0">
                <a:latin typeface="Verdana" pitchFamily="34" charset="0"/>
              </a:rPr>
              <a:t>which</a:t>
            </a:r>
            <a:r>
              <a:rPr lang="en-US" sz="3000" b="1" dirty="0">
                <a:solidFill>
                  <a:schemeClr val="bg1"/>
                </a:solidFill>
                <a:latin typeface="Verdana" pitchFamily="34" charset="0"/>
              </a:rPr>
              <a:t> </a:t>
            </a:r>
            <a:r>
              <a:rPr lang="en-US" sz="3000" b="1" dirty="0">
                <a:latin typeface="Verdana" pitchFamily="34" charset="0"/>
              </a:rPr>
              <a:t>meet in straight lines called</a:t>
            </a:r>
            <a:r>
              <a:rPr lang="en-US" sz="3000" b="1" dirty="0">
                <a:solidFill>
                  <a:schemeClr val="bg1"/>
                </a:solidFill>
                <a:latin typeface="Verdana" pitchFamily="34" charset="0"/>
              </a:rPr>
              <a:t> </a:t>
            </a:r>
            <a:r>
              <a:rPr lang="en-US" sz="3000" b="1" i="1" dirty="0">
                <a:solidFill>
                  <a:srgbClr val="0066CC"/>
                </a:solidFill>
                <a:latin typeface="Verdana" pitchFamily="34" charset="0"/>
              </a:rPr>
              <a:t>edges</a:t>
            </a:r>
            <a:r>
              <a:rPr lang="en-US" sz="3000" b="1" i="1" dirty="0">
                <a:latin typeface="Verdana" pitchFamily="34" charset="0"/>
              </a:rPr>
              <a:t>.</a:t>
            </a:r>
            <a:endParaRPr lang="en-GB" sz="3000" i="1" dirty="0">
              <a:latin typeface="Verdana" pitchFamily="34" charset="0"/>
            </a:endParaRPr>
          </a:p>
        </p:txBody>
      </p:sp>
    </p:spTree>
    <p:extLst>
      <p:ext uri="{BB962C8B-B14F-4D97-AF65-F5344CB8AC3E}">
        <p14:creationId xmlns:p14="http://schemas.microsoft.com/office/powerpoint/2010/main" val="3614512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lide(from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slide(from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slide(fromLeft)">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8"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slide(fromLeft)">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8"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slide(fromLeft)">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utoUpdateAnimBg="0"/>
      <p:bldP spid="9" grpId="0" autoUpdateAnimBg="0"/>
      <p:bldP spid="10" grpId="0" autoUpdateAnimBg="0"/>
      <p:bldP spid="11" grpId="0" autoUpdateAnimBg="0"/>
      <p:bldP spid="12"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Polyhedra</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6" name="Text Box 2">
            <a:extLst>
              <a:ext uri="{FF2B5EF4-FFF2-40B4-BE49-F238E27FC236}">
                <a16:creationId xmlns:a16="http://schemas.microsoft.com/office/drawing/2014/main" id="{A2749D65-F398-493A-B1E2-62FC44A77BAA}"/>
              </a:ext>
            </a:extLst>
          </p:cNvPr>
          <p:cNvSpPr txBox="1">
            <a:spLocks noChangeArrowheads="1"/>
          </p:cNvSpPr>
          <p:nvPr/>
        </p:nvSpPr>
        <p:spPr bwMode="auto">
          <a:xfrm>
            <a:off x="0" y="916536"/>
            <a:ext cx="87630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en-US" sz="3000" b="1" dirty="0">
                <a:latin typeface="Verdana" pitchFamily="34" charset="0"/>
              </a:rPr>
              <a:t>There are </a:t>
            </a:r>
            <a:r>
              <a:rPr lang="en-US" sz="3000" b="1" i="1" dirty="0">
                <a:solidFill>
                  <a:srgbClr val="0066CC"/>
                </a:solidFill>
                <a:latin typeface="Verdana" pitchFamily="34" charset="0"/>
              </a:rPr>
              <a:t>seven</a:t>
            </a:r>
            <a:r>
              <a:rPr lang="en-US" sz="3000" b="1" dirty="0">
                <a:latin typeface="Verdana" pitchFamily="34" charset="0"/>
              </a:rPr>
              <a:t> regular Polyhedra which may be defined as stated below;</a:t>
            </a:r>
            <a:endParaRPr lang="en-GB" sz="3000" dirty="0">
              <a:latin typeface="Verdana" pitchFamily="34" charset="0"/>
            </a:endParaRPr>
          </a:p>
        </p:txBody>
      </p:sp>
      <p:sp>
        <p:nvSpPr>
          <p:cNvPr id="8" name="Text Box 3">
            <a:extLst>
              <a:ext uri="{FF2B5EF4-FFF2-40B4-BE49-F238E27FC236}">
                <a16:creationId xmlns:a16="http://schemas.microsoft.com/office/drawing/2014/main" id="{90E17A0B-8385-46C6-A90E-AA20BF5E79BA}"/>
              </a:ext>
            </a:extLst>
          </p:cNvPr>
          <p:cNvSpPr txBox="1">
            <a:spLocks noChangeArrowheads="1"/>
          </p:cNvSpPr>
          <p:nvPr/>
        </p:nvSpPr>
        <p:spPr bwMode="auto">
          <a:xfrm>
            <a:off x="450850" y="3305503"/>
            <a:ext cx="36703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000" b="1" i="1" dirty="0">
                <a:solidFill>
                  <a:srgbClr val="CC6600"/>
                </a:solidFill>
                <a:latin typeface="Verdana" pitchFamily="34" charset="0"/>
              </a:rPr>
              <a:t>(3) Tetrahedron</a:t>
            </a:r>
            <a:endParaRPr lang="en-GB" sz="3000" b="1" i="1" dirty="0">
              <a:solidFill>
                <a:srgbClr val="CC6600"/>
              </a:solidFill>
              <a:latin typeface="Verdana" pitchFamily="34" charset="0"/>
            </a:endParaRPr>
          </a:p>
        </p:txBody>
      </p:sp>
      <p:sp>
        <p:nvSpPr>
          <p:cNvPr id="9" name="Text Box 4">
            <a:extLst>
              <a:ext uri="{FF2B5EF4-FFF2-40B4-BE49-F238E27FC236}">
                <a16:creationId xmlns:a16="http://schemas.microsoft.com/office/drawing/2014/main" id="{F4AD64B8-9E7B-4335-BDA4-2D7029E0A1C4}"/>
              </a:ext>
            </a:extLst>
          </p:cNvPr>
          <p:cNvSpPr txBox="1">
            <a:spLocks noChangeArrowheads="1"/>
          </p:cNvSpPr>
          <p:nvPr/>
        </p:nvSpPr>
        <p:spPr bwMode="auto">
          <a:xfrm>
            <a:off x="393700" y="3978603"/>
            <a:ext cx="56896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000" b="1" i="1" dirty="0">
                <a:solidFill>
                  <a:srgbClr val="CC6600"/>
                </a:solidFill>
                <a:latin typeface="Verdana" pitchFamily="34" charset="0"/>
              </a:rPr>
              <a:t>(4) Cube or Hexahedron:</a:t>
            </a:r>
            <a:r>
              <a:rPr lang="en-US" sz="3000" b="1" dirty="0">
                <a:solidFill>
                  <a:srgbClr val="CC6600"/>
                </a:solidFill>
                <a:latin typeface="Verdana" pitchFamily="34" charset="0"/>
              </a:rPr>
              <a:t>     </a:t>
            </a:r>
            <a:endParaRPr lang="en-GB" sz="3000" dirty="0">
              <a:solidFill>
                <a:srgbClr val="CC6600"/>
              </a:solidFill>
              <a:latin typeface="Verdana" pitchFamily="34" charset="0"/>
            </a:endParaRPr>
          </a:p>
        </p:txBody>
      </p:sp>
      <p:sp>
        <p:nvSpPr>
          <p:cNvPr id="10" name="Text Box 5">
            <a:extLst>
              <a:ext uri="{FF2B5EF4-FFF2-40B4-BE49-F238E27FC236}">
                <a16:creationId xmlns:a16="http://schemas.microsoft.com/office/drawing/2014/main" id="{9654A95D-3E4D-418A-80F5-4AEA376D6265}"/>
              </a:ext>
            </a:extLst>
          </p:cNvPr>
          <p:cNvSpPr txBox="1">
            <a:spLocks noChangeArrowheads="1"/>
          </p:cNvSpPr>
          <p:nvPr/>
        </p:nvSpPr>
        <p:spPr bwMode="auto">
          <a:xfrm>
            <a:off x="393700" y="4658091"/>
            <a:ext cx="51816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000" b="1" i="1" dirty="0">
                <a:solidFill>
                  <a:srgbClr val="CC6600"/>
                </a:solidFill>
                <a:latin typeface="Verdana" pitchFamily="34" charset="0"/>
              </a:rPr>
              <a:t>(5) Octahedron:</a:t>
            </a:r>
            <a:endParaRPr lang="en-GB" sz="3000" dirty="0">
              <a:solidFill>
                <a:srgbClr val="CC6600"/>
              </a:solidFill>
              <a:latin typeface="Verdana" pitchFamily="34" charset="0"/>
            </a:endParaRPr>
          </a:p>
        </p:txBody>
      </p:sp>
      <p:sp>
        <p:nvSpPr>
          <p:cNvPr id="11" name="Text Box 6">
            <a:extLst>
              <a:ext uri="{FF2B5EF4-FFF2-40B4-BE49-F238E27FC236}">
                <a16:creationId xmlns:a16="http://schemas.microsoft.com/office/drawing/2014/main" id="{D04923DD-431E-468A-82CC-B66B11AE7847}"/>
              </a:ext>
            </a:extLst>
          </p:cNvPr>
          <p:cNvSpPr txBox="1">
            <a:spLocks noChangeArrowheads="1"/>
          </p:cNvSpPr>
          <p:nvPr/>
        </p:nvSpPr>
        <p:spPr bwMode="auto">
          <a:xfrm>
            <a:off x="393700" y="5331284"/>
            <a:ext cx="43688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000" b="1" i="1" dirty="0">
                <a:solidFill>
                  <a:srgbClr val="CC6600"/>
                </a:solidFill>
                <a:latin typeface="Verdana" pitchFamily="34" charset="0"/>
              </a:rPr>
              <a:t>(6) Dodecahedron:</a:t>
            </a:r>
            <a:endParaRPr lang="en-GB" sz="3000" dirty="0">
              <a:solidFill>
                <a:srgbClr val="CC6600"/>
              </a:solidFill>
              <a:latin typeface="Verdana" pitchFamily="34" charset="0"/>
            </a:endParaRPr>
          </a:p>
        </p:txBody>
      </p:sp>
      <p:sp>
        <p:nvSpPr>
          <p:cNvPr id="12" name="Text Box 7">
            <a:extLst>
              <a:ext uri="{FF2B5EF4-FFF2-40B4-BE49-F238E27FC236}">
                <a16:creationId xmlns:a16="http://schemas.microsoft.com/office/drawing/2014/main" id="{652E2119-7CBD-4476-9106-9BC2818AB5B5}"/>
              </a:ext>
            </a:extLst>
          </p:cNvPr>
          <p:cNvSpPr txBox="1">
            <a:spLocks noChangeArrowheads="1"/>
          </p:cNvSpPr>
          <p:nvPr/>
        </p:nvSpPr>
        <p:spPr bwMode="auto">
          <a:xfrm>
            <a:off x="349250" y="5880559"/>
            <a:ext cx="44577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000" b="1" i="1" dirty="0">
                <a:solidFill>
                  <a:srgbClr val="CC6600"/>
                </a:solidFill>
                <a:latin typeface="Verdana" pitchFamily="34" charset="0"/>
              </a:rPr>
              <a:t>(7) Icosahedron:</a:t>
            </a:r>
            <a:endParaRPr lang="en-GB" sz="3000" dirty="0">
              <a:solidFill>
                <a:srgbClr val="CC6600"/>
              </a:solidFill>
              <a:latin typeface="Verdana" pitchFamily="34" charset="0"/>
            </a:endParaRPr>
          </a:p>
        </p:txBody>
      </p:sp>
      <p:sp>
        <p:nvSpPr>
          <p:cNvPr id="13" name="Text Box 8">
            <a:extLst>
              <a:ext uri="{FF2B5EF4-FFF2-40B4-BE49-F238E27FC236}">
                <a16:creationId xmlns:a16="http://schemas.microsoft.com/office/drawing/2014/main" id="{BBC07693-0785-4BC7-A1CE-806AC20E18CD}"/>
              </a:ext>
            </a:extLst>
          </p:cNvPr>
          <p:cNvSpPr txBox="1">
            <a:spLocks noChangeArrowheads="1"/>
          </p:cNvSpPr>
          <p:nvPr/>
        </p:nvSpPr>
        <p:spPr bwMode="auto">
          <a:xfrm>
            <a:off x="482600" y="2046836"/>
            <a:ext cx="23749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000" b="1" i="1" dirty="0">
                <a:solidFill>
                  <a:srgbClr val="CC6600"/>
                </a:solidFill>
                <a:latin typeface="Verdana" pitchFamily="34" charset="0"/>
              </a:rPr>
              <a:t>(1) Prism</a:t>
            </a:r>
            <a:endParaRPr lang="en-GB" sz="3000" dirty="0">
              <a:solidFill>
                <a:srgbClr val="CC6600"/>
              </a:solidFill>
              <a:latin typeface="Verdana" pitchFamily="34" charset="0"/>
            </a:endParaRPr>
          </a:p>
        </p:txBody>
      </p:sp>
      <p:sp>
        <p:nvSpPr>
          <p:cNvPr id="14" name="Text Box 9">
            <a:extLst>
              <a:ext uri="{FF2B5EF4-FFF2-40B4-BE49-F238E27FC236}">
                <a16:creationId xmlns:a16="http://schemas.microsoft.com/office/drawing/2014/main" id="{AB78AF51-36F4-4471-B6CA-21F51BFC1A2C}"/>
              </a:ext>
            </a:extLst>
          </p:cNvPr>
          <p:cNvSpPr txBox="1">
            <a:spLocks noChangeArrowheads="1"/>
          </p:cNvSpPr>
          <p:nvPr/>
        </p:nvSpPr>
        <p:spPr bwMode="auto">
          <a:xfrm>
            <a:off x="450850" y="2650196"/>
            <a:ext cx="28194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000" b="1" i="1" dirty="0">
                <a:solidFill>
                  <a:srgbClr val="CC6600"/>
                </a:solidFill>
                <a:latin typeface="Verdana" pitchFamily="34" charset="0"/>
              </a:rPr>
              <a:t>(2) Pyramid</a:t>
            </a:r>
            <a:endParaRPr lang="en-GB" sz="3000" dirty="0">
              <a:solidFill>
                <a:srgbClr val="CC6600"/>
              </a:solidFill>
              <a:latin typeface="Verdana" pitchFamily="34" charset="0"/>
            </a:endParaRPr>
          </a:p>
        </p:txBody>
      </p:sp>
    </p:spTree>
    <p:extLst>
      <p:ext uri="{BB962C8B-B14F-4D97-AF65-F5344CB8AC3E}">
        <p14:creationId xmlns:p14="http://schemas.microsoft.com/office/powerpoint/2010/main" val="65557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slide(from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slide(fromLeft)">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8"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slide(from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8"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slide(fromLeft)">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2" presetClass="entr" presetSubtype="8"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slide(fromLeft)">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8"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slide(fromLeft)">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2" presetClass="entr" presetSubtype="8"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slide(fromLeft)">
                                      <p:cBhvr>
                                        <p:cTn id="4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8" grpId="0" autoUpdateAnimBg="0"/>
      <p:bldP spid="9" grpId="0" autoUpdateAnimBg="0"/>
      <p:bldP spid="10" grpId="0" autoUpdateAnimBg="0"/>
      <p:bldP spid="11" grpId="0" autoUpdateAnimBg="0"/>
      <p:bldP spid="12" grpId="0" autoUpdateAnimBg="0"/>
      <p:bldP spid="13" grpId="0" autoUpdateAnimBg="0"/>
      <p:bldP spid="14"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Prism</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8" name="Text Box 3">
            <a:extLst>
              <a:ext uri="{FF2B5EF4-FFF2-40B4-BE49-F238E27FC236}">
                <a16:creationId xmlns:a16="http://schemas.microsoft.com/office/drawing/2014/main" id="{6D41E282-C557-455E-B51C-91E38ED49E79}"/>
              </a:ext>
            </a:extLst>
          </p:cNvPr>
          <p:cNvSpPr txBox="1">
            <a:spLocks noChangeArrowheads="1"/>
          </p:cNvSpPr>
          <p:nvPr/>
        </p:nvSpPr>
        <p:spPr bwMode="auto">
          <a:xfrm>
            <a:off x="-72023" y="1010554"/>
            <a:ext cx="7162800"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2800" b="1" dirty="0">
                <a:latin typeface="Verdana" pitchFamily="34" charset="0"/>
              </a:rPr>
              <a:t>It is a polyhedra having </a:t>
            </a:r>
            <a:r>
              <a:rPr lang="en-US" sz="2800" b="1" i="1" dirty="0">
                <a:solidFill>
                  <a:srgbClr val="0066CC"/>
                </a:solidFill>
                <a:latin typeface="Verdana" pitchFamily="34" charset="0"/>
              </a:rPr>
              <a:t>two equal and similar faces</a:t>
            </a:r>
            <a:r>
              <a:rPr lang="en-US" sz="2800" b="1" dirty="0">
                <a:latin typeface="Verdana" pitchFamily="34" charset="0"/>
              </a:rPr>
              <a:t> called its ends or bases, parallel to each other and joined by other faces which are </a:t>
            </a:r>
            <a:r>
              <a:rPr lang="en-US" sz="2800" b="1" i="1" dirty="0">
                <a:solidFill>
                  <a:srgbClr val="0066CC"/>
                </a:solidFill>
                <a:latin typeface="Verdana" pitchFamily="34" charset="0"/>
              </a:rPr>
              <a:t>rectangles</a:t>
            </a:r>
            <a:r>
              <a:rPr lang="en-US" sz="2800" b="1" dirty="0">
                <a:latin typeface="Verdana" pitchFamily="34" charset="0"/>
              </a:rPr>
              <a:t>.</a:t>
            </a:r>
            <a:endParaRPr lang="en-GB" sz="2800" dirty="0">
              <a:latin typeface="Verdana" pitchFamily="34" charset="0"/>
            </a:endParaRPr>
          </a:p>
        </p:txBody>
      </p:sp>
      <p:sp>
        <p:nvSpPr>
          <p:cNvPr id="9" name="Text Box 4">
            <a:extLst>
              <a:ext uri="{FF2B5EF4-FFF2-40B4-BE49-F238E27FC236}">
                <a16:creationId xmlns:a16="http://schemas.microsoft.com/office/drawing/2014/main" id="{6A73C5B6-F42D-44B2-88D8-6582520DAD55}"/>
              </a:ext>
            </a:extLst>
          </p:cNvPr>
          <p:cNvSpPr txBox="1">
            <a:spLocks noChangeArrowheads="1"/>
          </p:cNvSpPr>
          <p:nvPr/>
        </p:nvSpPr>
        <p:spPr bwMode="auto">
          <a:xfrm>
            <a:off x="26610" y="3537328"/>
            <a:ext cx="6641709"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8100">
              <a:defRPr>
                <a:solidFill>
                  <a:schemeClr val="tx1"/>
                </a:solidFill>
                <a:latin typeface="Arial" pitchFamily="34" charset="0"/>
              </a:defRPr>
            </a:lvl1pPr>
            <a:lvl2pPr marL="1016000" indent="-342900">
              <a:defRPr>
                <a:solidFill>
                  <a:schemeClr val="tx1"/>
                </a:solidFill>
                <a:latin typeface="Arial" pitchFamily="34" charset="0"/>
              </a:defRPr>
            </a:lvl2pPr>
            <a:lvl3pPr marL="1549400" indent="-342900">
              <a:defRPr>
                <a:solidFill>
                  <a:schemeClr val="tx1"/>
                </a:solidFill>
                <a:latin typeface="Arial" pitchFamily="34" charset="0"/>
              </a:defRPr>
            </a:lvl3pPr>
            <a:lvl4pPr marL="2082800" indent="-342900">
              <a:defRPr>
                <a:solidFill>
                  <a:schemeClr val="tx1"/>
                </a:solidFill>
                <a:latin typeface="Arial" pitchFamily="34" charset="0"/>
              </a:defRPr>
            </a:lvl4pPr>
            <a:lvl5pPr marL="2616200" indent="-342900">
              <a:defRPr>
                <a:solidFill>
                  <a:schemeClr val="tx1"/>
                </a:solidFill>
                <a:latin typeface="Arial" pitchFamily="34" charset="0"/>
              </a:defRPr>
            </a:lvl5pPr>
            <a:lvl6pPr marL="3073400" indent="-342900" fontAlgn="base">
              <a:spcBef>
                <a:spcPct val="0"/>
              </a:spcBef>
              <a:spcAft>
                <a:spcPct val="0"/>
              </a:spcAft>
              <a:defRPr>
                <a:solidFill>
                  <a:schemeClr val="tx1"/>
                </a:solidFill>
                <a:latin typeface="Arial" pitchFamily="34" charset="0"/>
              </a:defRPr>
            </a:lvl6pPr>
            <a:lvl7pPr marL="3530600" indent="-342900" fontAlgn="base">
              <a:spcBef>
                <a:spcPct val="0"/>
              </a:spcBef>
              <a:spcAft>
                <a:spcPct val="0"/>
              </a:spcAft>
              <a:defRPr>
                <a:solidFill>
                  <a:schemeClr val="tx1"/>
                </a:solidFill>
                <a:latin typeface="Arial" pitchFamily="34" charset="0"/>
              </a:defRPr>
            </a:lvl7pPr>
            <a:lvl8pPr marL="3987800" indent="-342900" fontAlgn="base">
              <a:spcBef>
                <a:spcPct val="0"/>
              </a:spcBef>
              <a:spcAft>
                <a:spcPct val="0"/>
              </a:spcAft>
              <a:defRPr>
                <a:solidFill>
                  <a:schemeClr val="tx1"/>
                </a:solidFill>
                <a:latin typeface="Arial" pitchFamily="34" charset="0"/>
              </a:defRPr>
            </a:lvl8pPr>
            <a:lvl9pPr marL="4445000" indent="-342900" fontAlgn="base">
              <a:spcBef>
                <a:spcPct val="0"/>
              </a:spcBef>
              <a:spcAft>
                <a:spcPct val="0"/>
              </a:spcAft>
              <a:defRPr>
                <a:solidFill>
                  <a:schemeClr val="tx1"/>
                </a:solidFill>
                <a:latin typeface="Arial" pitchFamily="34" charset="0"/>
              </a:defRPr>
            </a:lvl9pPr>
          </a:lstStyle>
          <a:p>
            <a:pPr algn="just"/>
            <a:r>
              <a:rPr lang="en-US" sz="2800" b="1" dirty="0">
                <a:latin typeface="Verdana" pitchFamily="34" charset="0"/>
              </a:rPr>
              <a:t>-The imaginary line joining the Centers of the bases or faces is called </a:t>
            </a:r>
            <a:r>
              <a:rPr lang="en-US" sz="2800" b="1" i="1" dirty="0">
                <a:solidFill>
                  <a:srgbClr val="0066CC"/>
                </a:solidFill>
                <a:latin typeface="Verdana" pitchFamily="34" charset="0"/>
              </a:rPr>
              <a:t>Axis</a:t>
            </a:r>
            <a:r>
              <a:rPr lang="en-US" sz="2800" b="1" dirty="0">
                <a:latin typeface="Verdana" pitchFamily="34" charset="0"/>
              </a:rPr>
              <a:t> of Prism.</a:t>
            </a:r>
            <a:endParaRPr lang="en-GB" sz="2800" dirty="0">
              <a:latin typeface="Verdana" pitchFamily="34" charset="0"/>
            </a:endParaRPr>
          </a:p>
        </p:txBody>
      </p:sp>
      <p:grpSp>
        <p:nvGrpSpPr>
          <p:cNvPr id="10" name="Group 5">
            <a:extLst>
              <a:ext uri="{FF2B5EF4-FFF2-40B4-BE49-F238E27FC236}">
                <a16:creationId xmlns:a16="http://schemas.microsoft.com/office/drawing/2014/main" id="{1A4BB5CA-27C7-49C0-98D3-B46F31C75721}"/>
              </a:ext>
            </a:extLst>
          </p:cNvPr>
          <p:cNvGrpSpPr>
            <a:grpSpLocks/>
          </p:cNvGrpSpPr>
          <p:nvPr/>
        </p:nvGrpSpPr>
        <p:grpSpPr bwMode="auto">
          <a:xfrm>
            <a:off x="8563083" y="2166347"/>
            <a:ext cx="2112838" cy="3418527"/>
            <a:chOff x="4128" y="2203"/>
            <a:chExt cx="720" cy="1301"/>
          </a:xfrm>
        </p:grpSpPr>
        <p:sp>
          <p:nvSpPr>
            <p:cNvPr id="11" name="Freeform 6">
              <a:extLst>
                <a:ext uri="{FF2B5EF4-FFF2-40B4-BE49-F238E27FC236}">
                  <a16:creationId xmlns:a16="http://schemas.microsoft.com/office/drawing/2014/main" id="{B35B79DA-91B1-46D6-893A-0777A284F1B3}"/>
                </a:ext>
              </a:extLst>
            </p:cNvPr>
            <p:cNvSpPr>
              <a:spLocks/>
            </p:cNvSpPr>
            <p:nvPr/>
          </p:nvSpPr>
          <p:spPr bwMode="auto">
            <a:xfrm>
              <a:off x="4153" y="3271"/>
              <a:ext cx="40" cy="24"/>
            </a:xfrm>
            <a:custGeom>
              <a:avLst/>
              <a:gdLst>
                <a:gd name="T0" fmla="*/ 555 w 641"/>
                <a:gd name="T1" fmla="*/ 49 h 371"/>
                <a:gd name="T2" fmla="*/ 406 w 641"/>
                <a:gd name="T3" fmla="*/ 0 h 371"/>
                <a:gd name="T4" fmla="*/ 234 w 641"/>
                <a:gd name="T5" fmla="*/ 0 h 371"/>
                <a:gd name="T6" fmla="*/ 85 w 641"/>
                <a:gd name="T7" fmla="*/ 49 h 371"/>
                <a:gd name="T8" fmla="*/ 0 w 641"/>
                <a:gd name="T9" fmla="*/ 136 h 371"/>
                <a:gd name="T10" fmla="*/ 0 w 641"/>
                <a:gd name="T11" fmla="*/ 234 h 371"/>
                <a:gd name="T12" fmla="*/ 85 w 641"/>
                <a:gd name="T13" fmla="*/ 321 h 371"/>
                <a:gd name="T14" fmla="*/ 234 w 641"/>
                <a:gd name="T15" fmla="*/ 371 h 371"/>
                <a:gd name="T16" fmla="*/ 406 w 641"/>
                <a:gd name="T17" fmla="*/ 371 h 371"/>
                <a:gd name="T18" fmla="*/ 555 w 641"/>
                <a:gd name="T19" fmla="*/ 321 h 371"/>
                <a:gd name="T20" fmla="*/ 641 w 641"/>
                <a:gd name="T21" fmla="*/ 234 h 371"/>
                <a:gd name="T22" fmla="*/ 641 w 641"/>
                <a:gd name="T23" fmla="*/ 136 h 371"/>
                <a:gd name="T24" fmla="*/ 555 w 641"/>
                <a:gd name="T25" fmla="*/ 49 h 371"/>
                <a:gd name="T26" fmla="*/ 556 w 641"/>
                <a:gd name="T27" fmla="*/ 4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1" h="371">
                  <a:moveTo>
                    <a:pt x="555" y="49"/>
                  </a:moveTo>
                  <a:lnTo>
                    <a:pt x="406" y="0"/>
                  </a:lnTo>
                  <a:lnTo>
                    <a:pt x="234" y="0"/>
                  </a:lnTo>
                  <a:lnTo>
                    <a:pt x="85" y="49"/>
                  </a:lnTo>
                  <a:lnTo>
                    <a:pt x="0" y="136"/>
                  </a:lnTo>
                  <a:lnTo>
                    <a:pt x="0" y="234"/>
                  </a:lnTo>
                  <a:lnTo>
                    <a:pt x="85" y="321"/>
                  </a:lnTo>
                  <a:lnTo>
                    <a:pt x="234" y="371"/>
                  </a:lnTo>
                  <a:lnTo>
                    <a:pt x="406" y="371"/>
                  </a:lnTo>
                  <a:lnTo>
                    <a:pt x="555" y="321"/>
                  </a:lnTo>
                  <a:lnTo>
                    <a:pt x="641" y="234"/>
                  </a:lnTo>
                  <a:lnTo>
                    <a:pt x="641" y="136"/>
                  </a:lnTo>
                  <a:lnTo>
                    <a:pt x="555" y="49"/>
                  </a:lnTo>
                  <a:lnTo>
                    <a:pt x="556" y="4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sng">
                  <a:solidFill>
                    <a:schemeClr val="tx1"/>
                  </a:solidFill>
                  <a:prstDash val="solid"/>
                  <a:round/>
                  <a:headEnd/>
                  <a:tailEnd/>
                </a14:hiddenLine>
              </a:ext>
            </a:extLst>
          </p:spPr>
          <p:txBody>
            <a:bodyPr/>
            <a:lstStyle/>
            <a:p>
              <a:endParaRPr lang="en-IN"/>
            </a:p>
          </p:txBody>
        </p:sp>
        <p:sp>
          <p:nvSpPr>
            <p:cNvPr id="12" name="Freeform 7">
              <a:extLst>
                <a:ext uri="{FF2B5EF4-FFF2-40B4-BE49-F238E27FC236}">
                  <a16:creationId xmlns:a16="http://schemas.microsoft.com/office/drawing/2014/main" id="{F5DFCDA7-9E67-481E-AE00-8B05E9778C0E}"/>
                </a:ext>
              </a:extLst>
            </p:cNvPr>
            <p:cNvSpPr>
              <a:spLocks/>
            </p:cNvSpPr>
            <p:nvPr/>
          </p:nvSpPr>
          <p:spPr bwMode="auto">
            <a:xfrm>
              <a:off x="4136" y="3097"/>
              <a:ext cx="704" cy="407"/>
            </a:xfrm>
            <a:custGeom>
              <a:avLst/>
              <a:gdLst>
                <a:gd name="T0" fmla="*/ 2043 w 7623"/>
                <a:gd name="T1" fmla="*/ 4403 h 4403"/>
                <a:gd name="T2" fmla="*/ 7623 w 7623"/>
                <a:gd name="T3" fmla="*/ 1179 h 4403"/>
                <a:gd name="T4" fmla="*/ 0 w 7623"/>
                <a:gd name="T5" fmla="*/ 0 h 4403"/>
                <a:gd name="T6" fmla="*/ 2043 w 7623"/>
                <a:gd name="T7" fmla="*/ 4403 h 4403"/>
                <a:gd name="T8" fmla="*/ 2044 w 7623"/>
                <a:gd name="T9" fmla="*/ 4403 h 4403"/>
              </a:gdLst>
              <a:ahLst/>
              <a:cxnLst>
                <a:cxn ang="0">
                  <a:pos x="T0" y="T1"/>
                </a:cxn>
                <a:cxn ang="0">
                  <a:pos x="T2" y="T3"/>
                </a:cxn>
                <a:cxn ang="0">
                  <a:pos x="T4" y="T5"/>
                </a:cxn>
                <a:cxn ang="0">
                  <a:pos x="T6" y="T7"/>
                </a:cxn>
                <a:cxn ang="0">
                  <a:pos x="T8" y="T9"/>
                </a:cxn>
              </a:cxnLst>
              <a:rect l="0" t="0" r="r" b="b"/>
              <a:pathLst>
                <a:path w="7623" h="4403">
                  <a:moveTo>
                    <a:pt x="2043" y="4403"/>
                  </a:moveTo>
                  <a:lnTo>
                    <a:pt x="7623" y="1179"/>
                  </a:lnTo>
                  <a:lnTo>
                    <a:pt x="0" y="0"/>
                  </a:lnTo>
                  <a:lnTo>
                    <a:pt x="2043" y="4403"/>
                  </a:lnTo>
                  <a:lnTo>
                    <a:pt x="2044" y="4403"/>
                  </a:lnTo>
                </a:path>
              </a:pathLst>
            </a:custGeom>
            <a:solidFill>
              <a:srgbClr val="FF9966"/>
            </a:solidFill>
            <a:ln w="38100" cmpd="sng">
              <a:solidFill>
                <a:schemeClr val="tx1"/>
              </a:solidFill>
              <a:prstDash val="solid"/>
              <a:round/>
              <a:headEnd/>
              <a:tailEnd/>
            </a:ln>
          </p:spPr>
          <p:txBody>
            <a:bodyPr/>
            <a:lstStyle/>
            <a:p>
              <a:endParaRPr lang="en-IN"/>
            </a:p>
          </p:txBody>
        </p:sp>
        <p:sp>
          <p:nvSpPr>
            <p:cNvPr id="13" name="Freeform 8">
              <a:extLst>
                <a:ext uri="{FF2B5EF4-FFF2-40B4-BE49-F238E27FC236}">
                  <a16:creationId xmlns:a16="http://schemas.microsoft.com/office/drawing/2014/main" id="{567AF33A-2003-4B18-97D8-10006674D4E0}"/>
                </a:ext>
              </a:extLst>
            </p:cNvPr>
            <p:cNvSpPr>
              <a:spLocks/>
            </p:cNvSpPr>
            <p:nvPr/>
          </p:nvSpPr>
          <p:spPr bwMode="auto">
            <a:xfrm>
              <a:off x="4411" y="3256"/>
              <a:ext cx="46" cy="26"/>
            </a:xfrm>
            <a:custGeom>
              <a:avLst/>
              <a:gdLst>
                <a:gd name="T0" fmla="*/ 429 w 495"/>
                <a:gd name="T1" fmla="*/ 37 h 285"/>
                <a:gd name="T2" fmla="*/ 313 w 495"/>
                <a:gd name="T3" fmla="*/ 0 h 285"/>
                <a:gd name="T4" fmla="*/ 181 w 495"/>
                <a:gd name="T5" fmla="*/ 0 h 285"/>
                <a:gd name="T6" fmla="*/ 66 w 495"/>
                <a:gd name="T7" fmla="*/ 37 h 285"/>
                <a:gd name="T8" fmla="*/ 0 w 495"/>
                <a:gd name="T9" fmla="*/ 105 h 285"/>
                <a:gd name="T10" fmla="*/ 0 w 495"/>
                <a:gd name="T11" fmla="*/ 180 h 285"/>
                <a:gd name="T12" fmla="*/ 66 w 495"/>
                <a:gd name="T13" fmla="*/ 247 h 285"/>
                <a:gd name="T14" fmla="*/ 181 w 495"/>
                <a:gd name="T15" fmla="*/ 285 h 285"/>
                <a:gd name="T16" fmla="*/ 313 w 495"/>
                <a:gd name="T17" fmla="*/ 285 h 285"/>
                <a:gd name="T18" fmla="*/ 429 w 495"/>
                <a:gd name="T19" fmla="*/ 247 h 285"/>
                <a:gd name="T20" fmla="*/ 495 w 495"/>
                <a:gd name="T21" fmla="*/ 180 h 285"/>
                <a:gd name="T22" fmla="*/ 495 w 495"/>
                <a:gd name="T23" fmla="*/ 105 h 285"/>
                <a:gd name="T24" fmla="*/ 429 w 495"/>
                <a:gd name="T25" fmla="*/ 37 h 285"/>
                <a:gd name="T26" fmla="*/ 430 w 495"/>
                <a:gd name="T27" fmla="*/ 3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5">
                  <a:moveTo>
                    <a:pt x="429" y="37"/>
                  </a:moveTo>
                  <a:lnTo>
                    <a:pt x="313" y="0"/>
                  </a:lnTo>
                  <a:lnTo>
                    <a:pt x="181" y="0"/>
                  </a:lnTo>
                  <a:lnTo>
                    <a:pt x="66" y="37"/>
                  </a:lnTo>
                  <a:lnTo>
                    <a:pt x="0" y="105"/>
                  </a:lnTo>
                  <a:lnTo>
                    <a:pt x="0" y="180"/>
                  </a:lnTo>
                  <a:lnTo>
                    <a:pt x="66" y="247"/>
                  </a:lnTo>
                  <a:lnTo>
                    <a:pt x="181" y="285"/>
                  </a:lnTo>
                  <a:lnTo>
                    <a:pt x="313" y="285"/>
                  </a:lnTo>
                  <a:lnTo>
                    <a:pt x="429" y="247"/>
                  </a:lnTo>
                  <a:lnTo>
                    <a:pt x="495" y="180"/>
                  </a:lnTo>
                  <a:lnTo>
                    <a:pt x="495" y="105"/>
                  </a:lnTo>
                  <a:lnTo>
                    <a:pt x="429" y="37"/>
                  </a:lnTo>
                  <a:lnTo>
                    <a:pt x="430" y="37"/>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4" name="Freeform 9">
              <a:extLst>
                <a:ext uri="{FF2B5EF4-FFF2-40B4-BE49-F238E27FC236}">
                  <a16:creationId xmlns:a16="http://schemas.microsoft.com/office/drawing/2014/main" id="{AF3FA48C-75C8-45DC-A7E3-92ED399F9F7F}"/>
                </a:ext>
              </a:extLst>
            </p:cNvPr>
            <p:cNvSpPr>
              <a:spLocks/>
            </p:cNvSpPr>
            <p:nvPr/>
          </p:nvSpPr>
          <p:spPr bwMode="auto">
            <a:xfrm>
              <a:off x="4325" y="2312"/>
              <a:ext cx="515" cy="1192"/>
            </a:xfrm>
            <a:custGeom>
              <a:avLst/>
              <a:gdLst>
                <a:gd name="T0" fmla="*/ 0 w 5580"/>
                <a:gd name="T1" fmla="*/ 12895 h 12895"/>
                <a:gd name="T2" fmla="*/ 0 w 5580"/>
                <a:gd name="T3" fmla="*/ 3224 h 12895"/>
                <a:gd name="T4" fmla="*/ 5580 w 5580"/>
                <a:gd name="T5" fmla="*/ 0 h 12895"/>
                <a:gd name="T6" fmla="*/ 5580 w 5580"/>
                <a:gd name="T7" fmla="*/ 9671 h 12895"/>
                <a:gd name="T8" fmla="*/ 0 w 5580"/>
                <a:gd name="T9" fmla="*/ 12895 h 12895"/>
                <a:gd name="T10" fmla="*/ 1 w 5580"/>
                <a:gd name="T11" fmla="*/ 12895 h 12895"/>
              </a:gdLst>
              <a:ahLst/>
              <a:cxnLst>
                <a:cxn ang="0">
                  <a:pos x="T0" y="T1"/>
                </a:cxn>
                <a:cxn ang="0">
                  <a:pos x="T2" y="T3"/>
                </a:cxn>
                <a:cxn ang="0">
                  <a:pos x="T4" y="T5"/>
                </a:cxn>
                <a:cxn ang="0">
                  <a:pos x="T6" y="T7"/>
                </a:cxn>
                <a:cxn ang="0">
                  <a:pos x="T8" y="T9"/>
                </a:cxn>
                <a:cxn ang="0">
                  <a:pos x="T10" y="T11"/>
                </a:cxn>
              </a:cxnLst>
              <a:rect l="0" t="0" r="r" b="b"/>
              <a:pathLst>
                <a:path w="5580" h="12895">
                  <a:moveTo>
                    <a:pt x="0" y="12895"/>
                  </a:moveTo>
                  <a:lnTo>
                    <a:pt x="0" y="3224"/>
                  </a:lnTo>
                  <a:lnTo>
                    <a:pt x="5580" y="0"/>
                  </a:lnTo>
                  <a:lnTo>
                    <a:pt x="5580" y="9671"/>
                  </a:lnTo>
                  <a:lnTo>
                    <a:pt x="0" y="12895"/>
                  </a:lnTo>
                  <a:lnTo>
                    <a:pt x="1" y="12895"/>
                  </a:lnTo>
                </a:path>
              </a:pathLst>
            </a:custGeom>
            <a:solidFill>
              <a:srgbClr val="FF9966"/>
            </a:solidFill>
            <a:ln w="38100" cmpd="sng">
              <a:solidFill>
                <a:schemeClr val="tx1"/>
              </a:solidFill>
              <a:prstDash val="solid"/>
              <a:round/>
              <a:headEnd/>
              <a:tailEnd/>
            </a:ln>
          </p:spPr>
          <p:txBody>
            <a:bodyPr/>
            <a:lstStyle/>
            <a:p>
              <a:endParaRPr lang="en-IN"/>
            </a:p>
          </p:txBody>
        </p:sp>
        <p:sp>
          <p:nvSpPr>
            <p:cNvPr id="15" name="Freeform 10">
              <a:extLst>
                <a:ext uri="{FF2B5EF4-FFF2-40B4-BE49-F238E27FC236}">
                  <a16:creationId xmlns:a16="http://schemas.microsoft.com/office/drawing/2014/main" id="{F98BD65E-095B-4ABE-84E5-64D37A98C10F}"/>
                </a:ext>
              </a:extLst>
            </p:cNvPr>
            <p:cNvSpPr>
              <a:spLocks/>
            </p:cNvSpPr>
            <p:nvPr/>
          </p:nvSpPr>
          <p:spPr bwMode="auto">
            <a:xfrm>
              <a:off x="4136" y="2203"/>
              <a:ext cx="189" cy="1301"/>
            </a:xfrm>
            <a:custGeom>
              <a:avLst/>
              <a:gdLst>
                <a:gd name="T0" fmla="*/ 0 w 2043"/>
                <a:gd name="T1" fmla="*/ 9673 h 14076"/>
                <a:gd name="T2" fmla="*/ 0 w 2043"/>
                <a:gd name="T3" fmla="*/ 0 h 14076"/>
                <a:gd name="T4" fmla="*/ 2043 w 2043"/>
                <a:gd name="T5" fmla="*/ 4405 h 14076"/>
                <a:gd name="T6" fmla="*/ 2043 w 2043"/>
                <a:gd name="T7" fmla="*/ 14076 h 14076"/>
                <a:gd name="T8" fmla="*/ 0 w 2043"/>
                <a:gd name="T9" fmla="*/ 9673 h 14076"/>
                <a:gd name="T10" fmla="*/ 2 w 2043"/>
                <a:gd name="T11" fmla="*/ 9673 h 14076"/>
              </a:gdLst>
              <a:ahLst/>
              <a:cxnLst>
                <a:cxn ang="0">
                  <a:pos x="T0" y="T1"/>
                </a:cxn>
                <a:cxn ang="0">
                  <a:pos x="T2" y="T3"/>
                </a:cxn>
                <a:cxn ang="0">
                  <a:pos x="T4" y="T5"/>
                </a:cxn>
                <a:cxn ang="0">
                  <a:pos x="T6" y="T7"/>
                </a:cxn>
                <a:cxn ang="0">
                  <a:pos x="T8" y="T9"/>
                </a:cxn>
                <a:cxn ang="0">
                  <a:pos x="T10" y="T11"/>
                </a:cxn>
              </a:cxnLst>
              <a:rect l="0" t="0" r="r" b="b"/>
              <a:pathLst>
                <a:path w="2043" h="14076">
                  <a:moveTo>
                    <a:pt x="0" y="9673"/>
                  </a:moveTo>
                  <a:lnTo>
                    <a:pt x="0" y="0"/>
                  </a:lnTo>
                  <a:lnTo>
                    <a:pt x="2043" y="4405"/>
                  </a:lnTo>
                  <a:lnTo>
                    <a:pt x="2043" y="14076"/>
                  </a:lnTo>
                  <a:lnTo>
                    <a:pt x="0" y="9673"/>
                  </a:lnTo>
                  <a:lnTo>
                    <a:pt x="2" y="9673"/>
                  </a:lnTo>
                </a:path>
              </a:pathLst>
            </a:custGeom>
            <a:solidFill>
              <a:srgbClr val="FF9966"/>
            </a:solidFill>
            <a:ln w="38100" cmpd="sng">
              <a:solidFill>
                <a:schemeClr val="tx1"/>
              </a:solidFill>
              <a:prstDash val="solid"/>
              <a:round/>
              <a:headEnd/>
              <a:tailEnd/>
            </a:ln>
          </p:spPr>
          <p:txBody>
            <a:bodyPr/>
            <a:lstStyle/>
            <a:p>
              <a:endParaRPr lang="en-IN"/>
            </a:p>
          </p:txBody>
        </p:sp>
        <p:sp>
          <p:nvSpPr>
            <p:cNvPr id="16" name="Freeform 11">
              <a:extLst>
                <a:ext uri="{FF2B5EF4-FFF2-40B4-BE49-F238E27FC236}">
                  <a16:creationId xmlns:a16="http://schemas.microsoft.com/office/drawing/2014/main" id="{2EB668E1-2005-4DB7-9CF8-8A526AFA618F}"/>
                </a:ext>
              </a:extLst>
            </p:cNvPr>
            <p:cNvSpPr>
              <a:spLocks/>
            </p:cNvSpPr>
            <p:nvPr/>
          </p:nvSpPr>
          <p:spPr bwMode="auto">
            <a:xfrm>
              <a:off x="4136" y="2203"/>
              <a:ext cx="704" cy="407"/>
            </a:xfrm>
            <a:custGeom>
              <a:avLst/>
              <a:gdLst>
                <a:gd name="T0" fmla="*/ 2043 w 7623"/>
                <a:gd name="T1" fmla="*/ 4405 h 4405"/>
                <a:gd name="T2" fmla="*/ 7623 w 7623"/>
                <a:gd name="T3" fmla="*/ 1181 h 4405"/>
                <a:gd name="T4" fmla="*/ 0 w 7623"/>
                <a:gd name="T5" fmla="*/ 0 h 4405"/>
                <a:gd name="T6" fmla="*/ 2043 w 7623"/>
                <a:gd name="T7" fmla="*/ 4405 h 4405"/>
                <a:gd name="T8" fmla="*/ 2044 w 7623"/>
                <a:gd name="T9" fmla="*/ 4405 h 4405"/>
              </a:gdLst>
              <a:ahLst/>
              <a:cxnLst>
                <a:cxn ang="0">
                  <a:pos x="T0" y="T1"/>
                </a:cxn>
                <a:cxn ang="0">
                  <a:pos x="T2" y="T3"/>
                </a:cxn>
                <a:cxn ang="0">
                  <a:pos x="T4" y="T5"/>
                </a:cxn>
                <a:cxn ang="0">
                  <a:pos x="T6" y="T7"/>
                </a:cxn>
                <a:cxn ang="0">
                  <a:pos x="T8" y="T9"/>
                </a:cxn>
              </a:cxnLst>
              <a:rect l="0" t="0" r="r" b="b"/>
              <a:pathLst>
                <a:path w="7623" h="4405">
                  <a:moveTo>
                    <a:pt x="2043" y="4405"/>
                  </a:moveTo>
                  <a:lnTo>
                    <a:pt x="7623" y="1181"/>
                  </a:lnTo>
                  <a:lnTo>
                    <a:pt x="0" y="0"/>
                  </a:lnTo>
                  <a:lnTo>
                    <a:pt x="2043" y="4405"/>
                  </a:lnTo>
                  <a:lnTo>
                    <a:pt x="2044" y="4405"/>
                  </a:lnTo>
                </a:path>
              </a:pathLst>
            </a:custGeom>
            <a:solidFill>
              <a:srgbClr val="FF9966"/>
            </a:solidFill>
            <a:ln w="38100" cmpd="sng">
              <a:solidFill>
                <a:schemeClr val="tx1"/>
              </a:solidFill>
              <a:prstDash val="solid"/>
              <a:round/>
              <a:headEnd/>
              <a:tailEnd/>
            </a:ln>
          </p:spPr>
          <p:txBody>
            <a:bodyPr/>
            <a:lstStyle/>
            <a:p>
              <a:endParaRPr lang="en-IN"/>
            </a:p>
          </p:txBody>
        </p:sp>
        <p:sp>
          <p:nvSpPr>
            <p:cNvPr id="17" name="Freeform 12">
              <a:extLst>
                <a:ext uri="{FF2B5EF4-FFF2-40B4-BE49-F238E27FC236}">
                  <a16:creationId xmlns:a16="http://schemas.microsoft.com/office/drawing/2014/main" id="{DE9A5578-B295-4336-A91B-0E84688E5800}"/>
                </a:ext>
              </a:extLst>
            </p:cNvPr>
            <p:cNvSpPr>
              <a:spLocks/>
            </p:cNvSpPr>
            <p:nvPr/>
          </p:nvSpPr>
          <p:spPr bwMode="auto">
            <a:xfrm>
              <a:off x="4411" y="2362"/>
              <a:ext cx="46" cy="27"/>
            </a:xfrm>
            <a:custGeom>
              <a:avLst/>
              <a:gdLst>
                <a:gd name="T0" fmla="*/ 429 w 495"/>
                <a:gd name="T1" fmla="*/ 38 h 286"/>
                <a:gd name="T2" fmla="*/ 313 w 495"/>
                <a:gd name="T3" fmla="*/ 0 h 286"/>
                <a:gd name="T4" fmla="*/ 181 w 495"/>
                <a:gd name="T5" fmla="*/ 0 h 286"/>
                <a:gd name="T6" fmla="*/ 66 w 495"/>
                <a:gd name="T7" fmla="*/ 38 h 286"/>
                <a:gd name="T8" fmla="*/ 0 w 495"/>
                <a:gd name="T9" fmla="*/ 104 h 286"/>
                <a:gd name="T10" fmla="*/ 0 w 495"/>
                <a:gd name="T11" fmla="*/ 181 h 286"/>
                <a:gd name="T12" fmla="*/ 66 w 495"/>
                <a:gd name="T13" fmla="*/ 248 h 286"/>
                <a:gd name="T14" fmla="*/ 181 w 495"/>
                <a:gd name="T15" fmla="*/ 286 h 286"/>
                <a:gd name="T16" fmla="*/ 313 w 495"/>
                <a:gd name="T17" fmla="*/ 286 h 286"/>
                <a:gd name="T18" fmla="*/ 429 w 495"/>
                <a:gd name="T19" fmla="*/ 248 h 286"/>
                <a:gd name="T20" fmla="*/ 495 w 495"/>
                <a:gd name="T21" fmla="*/ 181 h 286"/>
                <a:gd name="T22" fmla="*/ 495 w 495"/>
                <a:gd name="T23" fmla="*/ 104 h 286"/>
                <a:gd name="T24" fmla="*/ 429 w 495"/>
                <a:gd name="T25" fmla="*/ 38 h 286"/>
                <a:gd name="T26" fmla="*/ 430 w 495"/>
                <a:gd name="T27" fmla="*/ 3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6">
                  <a:moveTo>
                    <a:pt x="429" y="38"/>
                  </a:moveTo>
                  <a:lnTo>
                    <a:pt x="313" y="0"/>
                  </a:lnTo>
                  <a:lnTo>
                    <a:pt x="181" y="0"/>
                  </a:lnTo>
                  <a:lnTo>
                    <a:pt x="66" y="38"/>
                  </a:lnTo>
                  <a:lnTo>
                    <a:pt x="0" y="104"/>
                  </a:lnTo>
                  <a:lnTo>
                    <a:pt x="0" y="181"/>
                  </a:lnTo>
                  <a:lnTo>
                    <a:pt x="66" y="248"/>
                  </a:lnTo>
                  <a:lnTo>
                    <a:pt x="181" y="286"/>
                  </a:lnTo>
                  <a:lnTo>
                    <a:pt x="313" y="286"/>
                  </a:lnTo>
                  <a:lnTo>
                    <a:pt x="429" y="248"/>
                  </a:lnTo>
                  <a:lnTo>
                    <a:pt x="495" y="181"/>
                  </a:lnTo>
                  <a:lnTo>
                    <a:pt x="495" y="104"/>
                  </a:lnTo>
                  <a:lnTo>
                    <a:pt x="429" y="38"/>
                  </a:lnTo>
                  <a:lnTo>
                    <a:pt x="430" y="38"/>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8" name="Freeform 13">
              <a:extLst>
                <a:ext uri="{FF2B5EF4-FFF2-40B4-BE49-F238E27FC236}">
                  <a16:creationId xmlns:a16="http://schemas.microsoft.com/office/drawing/2014/main" id="{AB17C4B3-83C6-46F2-ACB4-D5669860B029}"/>
                </a:ext>
              </a:extLst>
            </p:cNvPr>
            <p:cNvSpPr>
              <a:spLocks/>
            </p:cNvSpPr>
            <p:nvPr/>
          </p:nvSpPr>
          <p:spPr bwMode="auto">
            <a:xfrm>
              <a:off x="4434" y="2375"/>
              <a:ext cx="0" cy="894"/>
            </a:xfrm>
            <a:custGeom>
              <a:avLst/>
              <a:gdLst>
                <a:gd name="T0" fmla="*/ 0 w 1"/>
                <a:gd name="T1" fmla="*/ 0 h 9671"/>
                <a:gd name="T2" fmla="*/ 0 w 1"/>
                <a:gd name="T3" fmla="*/ 9671 h 9671"/>
                <a:gd name="T4" fmla="*/ 1 w 1"/>
                <a:gd name="T5" fmla="*/ 9671 h 9671"/>
              </a:gdLst>
              <a:ahLst/>
              <a:cxnLst>
                <a:cxn ang="0">
                  <a:pos x="T0" y="T1"/>
                </a:cxn>
                <a:cxn ang="0">
                  <a:pos x="T2" y="T3"/>
                </a:cxn>
                <a:cxn ang="0">
                  <a:pos x="T4" y="T5"/>
                </a:cxn>
              </a:cxnLst>
              <a:rect l="0" t="0" r="r" b="b"/>
              <a:pathLst>
                <a:path w="1" h="9671">
                  <a:moveTo>
                    <a:pt x="0" y="0"/>
                  </a:moveTo>
                  <a:lnTo>
                    <a:pt x="0" y="9671"/>
                  </a:lnTo>
                  <a:lnTo>
                    <a:pt x="1" y="9671"/>
                  </a:lnTo>
                </a:path>
              </a:pathLst>
            </a:custGeom>
            <a:noFill/>
            <a:ln w="38100" cap="flat" cmpd="sng">
              <a:solidFill>
                <a:schemeClr val="tx1"/>
              </a:solidFill>
              <a:prstDash val="dashDot"/>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 name="Line 14">
              <a:extLst>
                <a:ext uri="{FF2B5EF4-FFF2-40B4-BE49-F238E27FC236}">
                  <a16:creationId xmlns:a16="http://schemas.microsoft.com/office/drawing/2014/main" id="{7370C3D2-D9C9-4B43-83D3-7923EC430BA9}"/>
                </a:ext>
              </a:extLst>
            </p:cNvPr>
            <p:cNvSpPr>
              <a:spLocks noChangeShapeType="1"/>
            </p:cNvSpPr>
            <p:nvPr/>
          </p:nvSpPr>
          <p:spPr bwMode="auto">
            <a:xfrm>
              <a:off x="4128" y="3099"/>
              <a:ext cx="720" cy="96"/>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0" name="Freeform 15">
              <a:extLst>
                <a:ext uri="{FF2B5EF4-FFF2-40B4-BE49-F238E27FC236}">
                  <a16:creationId xmlns:a16="http://schemas.microsoft.com/office/drawing/2014/main" id="{2C15B5FE-F0D3-4B01-B919-69D1B0AA44B3}"/>
                </a:ext>
              </a:extLst>
            </p:cNvPr>
            <p:cNvSpPr>
              <a:spLocks/>
            </p:cNvSpPr>
            <p:nvPr/>
          </p:nvSpPr>
          <p:spPr bwMode="auto">
            <a:xfrm>
              <a:off x="4416" y="3240"/>
              <a:ext cx="46" cy="27"/>
            </a:xfrm>
            <a:custGeom>
              <a:avLst/>
              <a:gdLst>
                <a:gd name="T0" fmla="*/ 429 w 495"/>
                <a:gd name="T1" fmla="*/ 38 h 286"/>
                <a:gd name="T2" fmla="*/ 313 w 495"/>
                <a:gd name="T3" fmla="*/ 0 h 286"/>
                <a:gd name="T4" fmla="*/ 181 w 495"/>
                <a:gd name="T5" fmla="*/ 0 h 286"/>
                <a:gd name="T6" fmla="*/ 66 w 495"/>
                <a:gd name="T7" fmla="*/ 38 h 286"/>
                <a:gd name="T8" fmla="*/ 0 w 495"/>
                <a:gd name="T9" fmla="*/ 104 h 286"/>
                <a:gd name="T10" fmla="*/ 0 w 495"/>
                <a:gd name="T11" fmla="*/ 181 h 286"/>
                <a:gd name="T12" fmla="*/ 66 w 495"/>
                <a:gd name="T13" fmla="*/ 248 h 286"/>
                <a:gd name="T14" fmla="*/ 181 w 495"/>
                <a:gd name="T15" fmla="*/ 286 h 286"/>
                <a:gd name="T16" fmla="*/ 313 w 495"/>
                <a:gd name="T17" fmla="*/ 286 h 286"/>
                <a:gd name="T18" fmla="*/ 429 w 495"/>
                <a:gd name="T19" fmla="*/ 248 h 286"/>
                <a:gd name="T20" fmla="*/ 495 w 495"/>
                <a:gd name="T21" fmla="*/ 181 h 286"/>
                <a:gd name="T22" fmla="*/ 495 w 495"/>
                <a:gd name="T23" fmla="*/ 104 h 286"/>
                <a:gd name="T24" fmla="*/ 429 w 495"/>
                <a:gd name="T25" fmla="*/ 38 h 286"/>
                <a:gd name="T26" fmla="*/ 430 w 495"/>
                <a:gd name="T27" fmla="*/ 3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6">
                  <a:moveTo>
                    <a:pt x="429" y="38"/>
                  </a:moveTo>
                  <a:lnTo>
                    <a:pt x="313" y="0"/>
                  </a:lnTo>
                  <a:lnTo>
                    <a:pt x="181" y="0"/>
                  </a:lnTo>
                  <a:lnTo>
                    <a:pt x="66" y="38"/>
                  </a:lnTo>
                  <a:lnTo>
                    <a:pt x="0" y="104"/>
                  </a:lnTo>
                  <a:lnTo>
                    <a:pt x="0" y="181"/>
                  </a:lnTo>
                  <a:lnTo>
                    <a:pt x="66" y="248"/>
                  </a:lnTo>
                  <a:lnTo>
                    <a:pt x="181" y="286"/>
                  </a:lnTo>
                  <a:lnTo>
                    <a:pt x="313" y="286"/>
                  </a:lnTo>
                  <a:lnTo>
                    <a:pt x="429" y="248"/>
                  </a:lnTo>
                  <a:lnTo>
                    <a:pt x="495" y="181"/>
                  </a:lnTo>
                  <a:lnTo>
                    <a:pt x="495" y="104"/>
                  </a:lnTo>
                  <a:lnTo>
                    <a:pt x="429" y="38"/>
                  </a:lnTo>
                  <a:lnTo>
                    <a:pt x="430" y="38"/>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21" name="Group 16">
            <a:extLst>
              <a:ext uri="{FF2B5EF4-FFF2-40B4-BE49-F238E27FC236}">
                <a16:creationId xmlns:a16="http://schemas.microsoft.com/office/drawing/2014/main" id="{E5B78AE7-FDE4-4474-B710-41A9A3BCA549}"/>
              </a:ext>
            </a:extLst>
          </p:cNvPr>
          <p:cNvGrpSpPr>
            <a:grpSpLocks/>
          </p:cNvGrpSpPr>
          <p:nvPr/>
        </p:nvGrpSpPr>
        <p:grpSpPr bwMode="auto">
          <a:xfrm>
            <a:off x="7554896" y="4480922"/>
            <a:ext cx="2011514" cy="788335"/>
            <a:chOff x="3744" y="3378"/>
            <a:chExt cx="1269" cy="539"/>
          </a:xfrm>
        </p:grpSpPr>
        <p:sp>
          <p:nvSpPr>
            <p:cNvPr id="22" name="Text Box 17">
              <a:extLst>
                <a:ext uri="{FF2B5EF4-FFF2-40B4-BE49-F238E27FC236}">
                  <a16:creationId xmlns:a16="http://schemas.microsoft.com/office/drawing/2014/main" id="{11F970F3-8E35-4FBD-AF92-8C3908AEDE59}"/>
                </a:ext>
              </a:extLst>
            </p:cNvPr>
            <p:cNvSpPr txBox="1">
              <a:spLocks noChangeArrowheads="1"/>
            </p:cNvSpPr>
            <p:nvPr/>
          </p:nvSpPr>
          <p:spPr bwMode="auto">
            <a:xfrm>
              <a:off x="3744" y="3552"/>
              <a:ext cx="672"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a:latin typeface="Times New Roman" pitchFamily="18" charset="0"/>
                </a:rPr>
                <a:t>Axis</a:t>
              </a:r>
              <a:endParaRPr lang="en-GB" sz="3200" b="1">
                <a:latin typeface="Times New Roman" pitchFamily="18" charset="0"/>
              </a:endParaRPr>
            </a:p>
          </p:txBody>
        </p:sp>
        <p:sp>
          <p:nvSpPr>
            <p:cNvPr id="23" name="Line 18">
              <a:extLst>
                <a:ext uri="{FF2B5EF4-FFF2-40B4-BE49-F238E27FC236}">
                  <a16:creationId xmlns:a16="http://schemas.microsoft.com/office/drawing/2014/main" id="{B6477335-3BD0-4044-9A1E-2A50EE085DC3}"/>
                </a:ext>
              </a:extLst>
            </p:cNvPr>
            <p:cNvSpPr>
              <a:spLocks noChangeShapeType="1"/>
            </p:cNvSpPr>
            <p:nvPr/>
          </p:nvSpPr>
          <p:spPr bwMode="auto">
            <a:xfrm flipV="1">
              <a:off x="4284" y="3378"/>
              <a:ext cx="729" cy="345"/>
            </a:xfrm>
            <a:prstGeom prst="line">
              <a:avLst/>
            </a:prstGeom>
            <a:noFill/>
            <a:ln w="57150">
              <a:solidFill>
                <a:schemeClr val="tx1"/>
              </a:solidFill>
              <a:round/>
              <a:headEnd/>
              <a:tailEnd type="triangle" w="sm"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grpSp>
        <p:nvGrpSpPr>
          <p:cNvPr id="24" name="Group 19">
            <a:extLst>
              <a:ext uri="{FF2B5EF4-FFF2-40B4-BE49-F238E27FC236}">
                <a16:creationId xmlns:a16="http://schemas.microsoft.com/office/drawing/2014/main" id="{188FFEFC-ACB5-4170-BC3B-7CE2537BEBDC}"/>
              </a:ext>
            </a:extLst>
          </p:cNvPr>
          <p:cNvGrpSpPr>
            <a:grpSpLocks/>
          </p:cNvGrpSpPr>
          <p:nvPr/>
        </p:nvGrpSpPr>
        <p:grpSpPr bwMode="auto">
          <a:xfrm>
            <a:off x="9307496" y="928097"/>
            <a:ext cx="1366371" cy="3663781"/>
            <a:chOff x="4848" y="1140"/>
            <a:chExt cx="862" cy="2505"/>
          </a:xfrm>
        </p:grpSpPr>
        <p:grpSp>
          <p:nvGrpSpPr>
            <p:cNvPr id="25" name="Group 20">
              <a:extLst>
                <a:ext uri="{FF2B5EF4-FFF2-40B4-BE49-F238E27FC236}">
                  <a16:creationId xmlns:a16="http://schemas.microsoft.com/office/drawing/2014/main" id="{F2660FE8-0BA8-4983-97BD-8F455A0AF8F4}"/>
                </a:ext>
              </a:extLst>
            </p:cNvPr>
            <p:cNvGrpSpPr>
              <a:grpSpLocks/>
            </p:cNvGrpSpPr>
            <p:nvPr/>
          </p:nvGrpSpPr>
          <p:grpSpPr bwMode="auto">
            <a:xfrm>
              <a:off x="4953" y="1440"/>
              <a:ext cx="279" cy="2205"/>
              <a:chOff x="4953" y="1440"/>
              <a:chExt cx="279" cy="2205"/>
            </a:xfrm>
          </p:grpSpPr>
          <p:sp>
            <p:nvSpPr>
              <p:cNvPr id="27" name="Line 21">
                <a:extLst>
                  <a:ext uri="{FF2B5EF4-FFF2-40B4-BE49-F238E27FC236}">
                    <a16:creationId xmlns:a16="http://schemas.microsoft.com/office/drawing/2014/main" id="{A2DC70DE-9149-4EE7-A58C-0EC3B8937A4C}"/>
                  </a:ext>
                </a:extLst>
              </p:cNvPr>
              <p:cNvSpPr>
                <a:spLocks noChangeShapeType="1"/>
              </p:cNvSpPr>
              <p:nvPr/>
            </p:nvSpPr>
            <p:spPr bwMode="auto">
              <a:xfrm flipH="1">
                <a:off x="4953" y="1440"/>
                <a:ext cx="279" cy="660"/>
              </a:xfrm>
              <a:prstGeom prst="line">
                <a:avLst/>
              </a:prstGeom>
              <a:noFill/>
              <a:ln w="57150">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8" name="Line 22">
                <a:extLst>
                  <a:ext uri="{FF2B5EF4-FFF2-40B4-BE49-F238E27FC236}">
                    <a16:creationId xmlns:a16="http://schemas.microsoft.com/office/drawing/2014/main" id="{B76DB9EE-323E-421F-B75B-3E9969343FF3}"/>
                  </a:ext>
                </a:extLst>
              </p:cNvPr>
              <p:cNvSpPr>
                <a:spLocks noChangeShapeType="1"/>
              </p:cNvSpPr>
              <p:nvPr/>
            </p:nvSpPr>
            <p:spPr bwMode="auto">
              <a:xfrm>
                <a:off x="5232" y="1440"/>
                <a:ext cx="0" cy="2205"/>
              </a:xfrm>
              <a:prstGeom prst="line">
                <a:avLst/>
              </a:prstGeom>
              <a:noFill/>
              <a:ln w="57150">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
          <p:nvSpPr>
            <p:cNvPr id="26" name="Text Box 23">
              <a:extLst>
                <a:ext uri="{FF2B5EF4-FFF2-40B4-BE49-F238E27FC236}">
                  <a16:creationId xmlns:a16="http://schemas.microsoft.com/office/drawing/2014/main" id="{72253D85-6145-443D-BFE0-37D10CCA2E1A}"/>
                </a:ext>
              </a:extLst>
            </p:cNvPr>
            <p:cNvSpPr txBox="1">
              <a:spLocks noChangeArrowheads="1"/>
            </p:cNvSpPr>
            <p:nvPr/>
          </p:nvSpPr>
          <p:spPr bwMode="auto">
            <a:xfrm>
              <a:off x="4848" y="1140"/>
              <a:ext cx="862"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a:latin typeface="Times New Roman" pitchFamily="18" charset="0"/>
                </a:rPr>
                <a:t>Faces</a:t>
              </a:r>
              <a:endParaRPr lang="en-GB" sz="3200" b="1">
                <a:latin typeface="Times New Roman" pitchFamily="18" charset="0"/>
              </a:endParaRPr>
            </a:p>
          </p:txBody>
        </p:sp>
      </p:grpSp>
      <p:grpSp>
        <p:nvGrpSpPr>
          <p:cNvPr id="29" name="Group 24">
            <a:extLst>
              <a:ext uri="{FF2B5EF4-FFF2-40B4-BE49-F238E27FC236}">
                <a16:creationId xmlns:a16="http://schemas.microsoft.com/office/drawing/2014/main" id="{F14CEA7D-A4F3-4748-9989-E7F5714C1840}"/>
              </a:ext>
            </a:extLst>
          </p:cNvPr>
          <p:cNvGrpSpPr>
            <a:grpSpLocks/>
          </p:cNvGrpSpPr>
          <p:nvPr/>
        </p:nvGrpSpPr>
        <p:grpSpPr bwMode="auto">
          <a:xfrm>
            <a:off x="7059596" y="2939461"/>
            <a:ext cx="1654862" cy="533844"/>
            <a:chOff x="3432" y="2407"/>
            <a:chExt cx="1044" cy="365"/>
          </a:xfrm>
        </p:grpSpPr>
        <p:sp>
          <p:nvSpPr>
            <p:cNvPr id="30" name="Line 25">
              <a:extLst>
                <a:ext uri="{FF2B5EF4-FFF2-40B4-BE49-F238E27FC236}">
                  <a16:creationId xmlns:a16="http://schemas.microsoft.com/office/drawing/2014/main" id="{5BBF3C23-6012-4A61-B9D8-BA9A9F2A9CE5}"/>
                </a:ext>
              </a:extLst>
            </p:cNvPr>
            <p:cNvSpPr>
              <a:spLocks noChangeShapeType="1"/>
            </p:cNvSpPr>
            <p:nvPr/>
          </p:nvSpPr>
          <p:spPr bwMode="auto">
            <a:xfrm>
              <a:off x="4080" y="2628"/>
              <a:ext cx="396" cy="0"/>
            </a:xfrm>
            <a:prstGeom prst="line">
              <a:avLst/>
            </a:prstGeom>
            <a:noFill/>
            <a:ln w="57150">
              <a:solidFill>
                <a:schemeClr val="tx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1" name="Text Box 26">
              <a:extLst>
                <a:ext uri="{FF2B5EF4-FFF2-40B4-BE49-F238E27FC236}">
                  <a16:creationId xmlns:a16="http://schemas.microsoft.com/office/drawing/2014/main" id="{6BDB1B8B-E514-4F9F-9361-094FB8BEAA9C}"/>
                </a:ext>
              </a:extLst>
            </p:cNvPr>
            <p:cNvSpPr txBox="1">
              <a:spLocks noChangeArrowheads="1"/>
            </p:cNvSpPr>
            <p:nvPr/>
          </p:nvSpPr>
          <p:spPr bwMode="auto">
            <a:xfrm>
              <a:off x="3432" y="2407"/>
              <a:ext cx="862"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3200" b="1">
                  <a:latin typeface="Times New Roman" pitchFamily="18" charset="0"/>
                </a:rPr>
                <a:t>Edge</a:t>
              </a:r>
              <a:endParaRPr lang="en-GB" sz="3200" b="1">
                <a:latin typeface="Times New Roman" pitchFamily="18" charset="0"/>
              </a:endParaRPr>
            </a:p>
          </p:txBody>
        </p:sp>
      </p:grpSp>
    </p:spTree>
    <p:extLst>
      <p:ext uri="{BB962C8B-B14F-4D97-AF65-F5344CB8AC3E}">
        <p14:creationId xmlns:p14="http://schemas.microsoft.com/office/powerpoint/2010/main" val="3393379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lide(from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2" presetClass="entr" presetSubtype="8"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slide(fromLeft)">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dissolve">
                                      <p:cBhvr>
                                        <p:cTn id="23" dur="500"/>
                                        <p:tgtEl>
                                          <p:spTgt spid="21"/>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dissolve">
                                      <p:cBhvr>
                                        <p:cTn id="28" dur="500"/>
                                        <p:tgtEl>
                                          <p:spTgt spid="24"/>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dissolve">
                                      <p:cBhvr>
                                        <p:cTn id="3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utoUpdateAnimBg="0"/>
      <p:bldP spid="9" grpId="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26E156C-FE64-4634-BF9E-E1F90539B98D}"/>
              </a:ext>
            </a:extLst>
          </p:cNvPr>
          <p:cNvSpPr txBox="1">
            <a:spLocks noChangeArrowheads="1"/>
          </p:cNvSpPr>
          <p:nvPr/>
        </p:nvSpPr>
        <p:spPr>
          <a:xfrm>
            <a:off x="1504949" y="-16453"/>
            <a:ext cx="10687051" cy="1033112"/>
          </a:xfrm>
          <a:prstGeom prst="rect">
            <a:avLst/>
          </a:prstGeom>
          <a:solidFill>
            <a:srgbClr val="C00000"/>
          </a:solidFill>
        </p:spPr>
        <p:txBody>
          <a:bodyPr/>
          <a:lstStyle/>
          <a:p>
            <a:pPr algn="ctr">
              <a:lnSpc>
                <a:spcPct val="90000"/>
              </a:lnSpc>
              <a:spcBef>
                <a:spcPct val="0"/>
              </a:spcBef>
              <a:defRPr/>
            </a:pPr>
            <a:r>
              <a:rPr lang="en-US" sz="3200" b="1" dirty="0">
                <a:solidFill>
                  <a:schemeClr val="bg1"/>
                </a:solidFill>
              </a:rPr>
              <a:t>Classification of prism</a:t>
            </a:r>
          </a:p>
        </p:txBody>
      </p:sp>
      <p:sp>
        <p:nvSpPr>
          <p:cNvPr id="5" name="Title 1">
            <a:extLst>
              <a:ext uri="{FF2B5EF4-FFF2-40B4-BE49-F238E27FC236}">
                <a16:creationId xmlns:a16="http://schemas.microsoft.com/office/drawing/2014/main" id="{34CBF700-51A9-49B3-9762-16FCE2684455}"/>
              </a:ext>
            </a:extLst>
          </p:cNvPr>
          <p:cNvSpPr txBox="1">
            <a:spLocks noChangeArrowheads="1"/>
          </p:cNvSpPr>
          <p:nvPr/>
        </p:nvSpPr>
        <p:spPr>
          <a:xfrm>
            <a:off x="-1" y="6436129"/>
            <a:ext cx="12191997" cy="401782"/>
          </a:xfrm>
          <a:prstGeom prst="rect">
            <a:avLst/>
          </a:prstGeom>
          <a:solidFill>
            <a:srgbClr val="C00000"/>
          </a:solidFill>
        </p:spPr>
        <p:txBody>
          <a:bodyPr/>
          <a:lstStyle/>
          <a:p>
            <a:pPr>
              <a:lnSpc>
                <a:spcPct val="90000"/>
              </a:lnSpc>
              <a:spcBef>
                <a:spcPct val="0"/>
              </a:spcBef>
              <a:defRPr/>
            </a:pPr>
            <a:r>
              <a:rPr kumimoji="0" lang="en-IN" altLang="zh-CN" sz="2400" b="1" i="0" u="none" strike="noStrike" kern="1200" cap="none" spc="0" normalizeH="0" baseline="0" noProof="0" dirty="0">
                <a:ln>
                  <a:noFill/>
                </a:ln>
                <a:solidFill>
                  <a:schemeClr val="bg1"/>
                </a:solidFill>
                <a:effectLst/>
                <a:uLnTx/>
                <a:uFillTx/>
                <a:latin typeface="Tinos"/>
                <a:ea typeface="+mj-ea"/>
                <a:cs typeface="+mj-cs"/>
              </a:rPr>
              <a:t>				     		</a:t>
            </a:r>
            <a:endParaRPr lang="zh-CN" altLang="en-US" sz="2400" b="1" dirty="0">
              <a:solidFill>
                <a:schemeClr val="bg1"/>
              </a:solidFill>
              <a:latin typeface="Tinos"/>
            </a:endParaRPr>
          </a:p>
          <a:p>
            <a:pPr lvl="0">
              <a:lnSpc>
                <a:spcPct val="90000"/>
              </a:lnSpc>
              <a:spcBef>
                <a:spcPct val="0"/>
              </a:spcBef>
              <a:defRPr/>
            </a:pPr>
            <a:endParaRPr kumimoji="0" lang="en-IN" altLang="zh-CN" sz="2400" b="1" i="0" u="none" strike="noStrike" kern="1200" cap="none" spc="0" normalizeH="0" baseline="0" noProof="0" dirty="0">
              <a:ln>
                <a:noFill/>
              </a:ln>
              <a:solidFill>
                <a:schemeClr val="bg1"/>
              </a:solidFill>
              <a:effectLst/>
              <a:uLnTx/>
              <a:uFillTx/>
              <a:latin typeface="Tinos"/>
              <a:ea typeface="+mj-ea"/>
              <a:cs typeface="+mj-cs"/>
            </a:endParaRPr>
          </a:p>
        </p:txBody>
      </p:sp>
      <p:pic>
        <p:nvPicPr>
          <p:cNvPr id="7" name="Picture 6">
            <a:extLst>
              <a:ext uri="{FF2B5EF4-FFF2-40B4-BE49-F238E27FC236}">
                <a16:creationId xmlns:a16="http://schemas.microsoft.com/office/drawing/2014/main" id="{0A539C75-5F76-421D-9730-EDC319C99338}"/>
              </a:ext>
            </a:extLst>
          </p:cNvPr>
          <p:cNvPicPr>
            <a:picLocks noChangeAspect="1"/>
          </p:cNvPicPr>
          <p:nvPr/>
        </p:nvPicPr>
        <p:blipFill>
          <a:blip r:embed="rId2"/>
          <a:stretch>
            <a:fillRect/>
          </a:stretch>
        </p:blipFill>
        <p:spPr>
          <a:xfrm>
            <a:off x="0" y="2597"/>
            <a:ext cx="1504949" cy="1023587"/>
          </a:xfrm>
          <a:prstGeom prst="rect">
            <a:avLst/>
          </a:prstGeom>
        </p:spPr>
      </p:pic>
      <p:sp>
        <p:nvSpPr>
          <p:cNvPr id="6" name="Text Box 2">
            <a:extLst>
              <a:ext uri="{FF2B5EF4-FFF2-40B4-BE49-F238E27FC236}">
                <a16:creationId xmlns:a16="http://schemas.microsoft.com/office/drawing/2014/main" id="{4C200D56-D2E6-4BAF-89FA-857710C00CA0}"/>
              </a:ext>
            </a:extLst>
          </p:cNvPr>
          <p:cNvSpPr txBox="1">
            <a:spLocks noChangeArrowheads="1"/>
          </p:cNvSpPr>
          <p:nvPr/>
        </p:nvSpPr>
        <p:spPr bwMode="auto">
          <a:xfrm>
            <a:off x="54757" y="1004229"/>
            <a:ext cx="91440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itchFamily="34" charset="0"/>
              </a:defRPr>
            </a:lvl1pPr>
            <a:lvl2pPr marL="914400" indent="-342900">
              <a:defRPr>
                <a:solidFill>
                  <a:schemeClr val="tx1"/>
                </a:solidFill>
                <a:latin typeface="Arial" pitchFamily="34" charset="0"/>
              </a:defRPr>
            </a:lvl2pPr>
            <a:lvl3pPr marL="1447800" indent="-342900">
              <a:defRPr>
                <a:solidFill>
                  <a:schemeClr val="tx1"/>
                </a:solidFill>
                <a:latin typeface="Arial" pitchFamily="34" charset="0"/>
              </a:defRPr>
            </a:lvl3pPr>
            <a:lvl4pPr marL="1981200" indent="-342900">
              <a:defRPr>
                <a:solidFill>
                  <a:schemeClr val="tx1"/>
                </a:solidFill>
                <a:latin typeface="Arial" pitchFamily="34" charset="0"/>
              </a:defRPr>
            </a:lvl4pPr>
            <a:lvl5pPr marL="2514600" indent="-342900">
              <a:defRPr>
                <a:solidFill>
                  <a:schemeClr val="tx1"/>
                </a:solidFill>
                <a:latin typeface="Arial" pitchFamily="34" charset="0"/>
              </a:defRPr>
            </a:lvl5pPr>
            <a:lvl6pPr marL="2971800" indent="-342900" fontAlgn="base">
              <a:spcBef>
                <a:spcPct val="0"/>
              </a:spcBef>
              <a:spcAft>
                <a:spcPct val="0"/>
              </a:spcAft>
              <a:defRPr>
                <a:solidFill>
                  <a:schemeClr val="tx1"/>
                </a:solidFill>
                <a:latin typeface="Arial" pitchFamily="34" charset="0"/>
              </a:defRPr>
            </a:lvl6pPr>
            <a:lvl7pPr marL="3429000" indent="-342900" fontAlgn="base">
              <a:spcBef>
                <a:spcPct val="0"/>
              </a:spcBef>
              <a:spcAft>
                <a:spcPct val="0"/>
              </a:spcAft>
              <a:defRPr>
                <a:solidFill>
                  <a:schemeClr val="tx1"/>
                </a:solidFill>
                <a:latin typeface="Arial" pitchFamily="34" charset="0"/>
              </a:defRPr>
            </a:lvl7pPr>
            <a:lvl8pPr marL="3886200" indent="-342900" fontAlgn="base">
              <a:spcBef>
                <a:spcPct val="0"/>
              </a:spcBef>
              <a:spcAft>
                <a:spcPct val="0"/>
              </a:spcAft>
              <a:defRPr>
                <a:solidFill>
                  <a:schemeClr val="tx1"/>
                </a:solidFill>
                <a:latin typeface="Arial" pitchFamily="34" charset="0"/>
              </a:defRPr>
            </a:lvl8pPr>
            <a:lvl9pPr marL="4343400" indent="-342900" fontAlgn="base">
              <a:spcBef>
                <a:spcPct val="0"/>
              </a:spcBef>
              <a:spcAft>
                <a:spcPct val="0"/>
              </a:spcAft>
              <a:defRPr>
                <a:solidFill>
                  <a:schemeClr val="tx1"/>
                </a:solidFill>
                <a:latin typeface="Arial" pitchFamily="34" charset="0"/>
              </a:defRPr>
            </a:lvl9pPr>
          </a:lstStyle>
          <a:p>
            <a:pPr algn="just"/>
            <a:r>
              <a:rPr lang="en-US" sz="3200" b="1" i="1">
                <a:solidFill>
                  <a:srgbClr val="FF0000"/>
                </a:solidFill>
                <a:latin typeface="Amphion" pitchFamily="2" charset="0"/>
              </a:rPr>
              <a:t>According to the shape of its base, prism can be sub classified into following types:</a:t>
            </a:r>
            <a:endParaRPr lang="en-GB" sz="3200">
              <a:solidFill>
                <a:srgbClr val="FF0000"/>
              </a:solidFill>
              <a:latin typeface="Amphion" pitchFamily="2" charset="0"/>
            </a:endParaRPr>
          </a:p>
        </p:txBody>
      </p:sp>
      <p:sp>
        <p:nvSpPr>
          <p:cNvPr id="8" name="Text Box 3">
            <a:extLst>
              <a:ext uri="{FF2B5EF4-FFF2-40B4-BE49-F238E27FC236}">
                <a16:creationId xmlns:a16="http://schemas.microsoft.com/office/drawing/2014/main" id="{7E4ED19B-D16F-4D02-A347-C0A9EB1FAB8D}"/>
              </a:ext>
            </a:extLst>
          </p:cNvPr>
          <p:cNvSpPr txBox="1">
            <a:spLocks noChangeArrowheads="1"/>
          </p:cNvSpPr>
          <p:nvPr/>
        </p:nvSpPr>
        <p:spPr bwMode="auto">
          <a:xfrm>
            <a:off x="353304" y="2253628"/>
            <a:ext cx="43561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Amphion" pitchFamily="2" charset="0"/>
              </a:rPr>
              <a:t>(a) </a:t>
            </a:r>
            <a:r>
              <a:rPr lang="en-US" sz="3200" b="1" i="1" u="sng">
                <a:solidFill>
                  <a:srgbClr val="0066CC"/>
                </a:solidFill>
                <a:latin typeface="Amphion" pitchFamily="2" charset="0"/>
              </a:rPr>
              <a:t>Triangular Prism:</a:t>
            </a:r>
            <a:endParaRPr lang="en-GB" sz="3200" u="sng">
              <a:solidFill>
                <a:srgbClr val="0066CC"/>
              </a:solidFill>
              <a:latin typeface="Amphion" pitchFamily="2" charset="0"/>
            </a:endParaRPr>
          </a:p>
        </p:txBody>
      </p:sp>
      <p:sp>
        <p:nvSpPr>
          <p:cNvPr id="9" name="Text Box 4">
            <a:extLst>
              <a:ext uri="{FF2B5EF4-FFF2-40B4-BE49-F238E27FC236}">
                <a16:creationId xmlns:a16="http://schemas.microsoft.com/office/drawing/2014/main" id="{F4895FFE-0EAC-4350-AD15-C08F6315A7DD}"/>
              </a:ext>
            </a:extLst>
          </p:cNvPr>
          <p:cNvSpPr txBox="1">
            <a:spLocks noChangeArrowheads="1"/>
          </p:cNvSpPr>
          <p:nvPr/>
        </p:nvSpPr>
        <p:spPr bwMode="auto">
          <a:xfrm>
            <a:off x="228600" y="4041250"/>
            <a:ext cx="43561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itchFamily="34" charset="0"/>
              </a:defRPr>
            </a:lvl1pPr>
            <a:lvl2pPr marL="800100" indent="-342900">
              <a:defRPr>
                <a:solidFill>
                  <a:schemeClr val="tx1"/>
                </a:solidFill>
                <a:latin typeface="Arial" pitchFamily="34" charset="0"/>
              </a:defRPr>
            </a:lvl2pPr>
            <a:lvl3pPr marL="1257300" indent="-342900">
              <a:defRPr>
                <a:solidFill>
                  <a:schemeClr val="tx1"/>
                </a:solidFill>
                <a:latin typeface="Arial" pitchFamily="34" charset="0"/>
              </a:defRPr>
            </a:lvl3pPr>
            <a:lvl4pPr marL="1714500" indent="-342900">
              <a:defRPr>
                <a:solidFill>
                  <a:schemeClr val="tx1"/>
                </a:solidFill>
                <a:latin typeface="Arial" pitchFamily="34" charset="0"/>
              </a:defRPr>
            </a:lvl4pPr>
            <a:lvl5pPr marL="2171700" indent="-342900">
              <a:defRPr>
                <a:solidFill>
                  <a:schemeClr val="tx1"/>
                </a:solidFill>
                <a:latin typeface="Arial" pitchFamily="34" charset="0"/>
              </a:defRPr>
            </a:lvl5pPr>
            <a:lvl6pPr marL="2628900" indent="-342900" fontAlgn="base">
              <a:spcBef>
                <a:spcPct val="0"/>
              </a:spcBef>
              <a:spcAft>
                <a:spcPct val="0"/>
              </a:spcAft>
              <a:defRPr>
                <a:solidFill>
                  <a:schemeClr val="tx1"/>
                </a:solidFill>
                <a:latin typeface="Arial" pitchFamily="34" charset="0"/>
              </a:defRPr>
            </a:lvl6pPr>
            <a:lvl7pPr marL="3086100" indent="-342900" fontAlgn="base">
              <a:spcBef>
                <a:spcPct val="0"/>
              </a:spcBef>
              <a:spcAft>
                <a:spcPct val="0"/>
              </a:spcAft>
              <a:defRPr>
                <a:solidFill>
                  <a:schemeClr val="tx1"/>
                </a:solidFill>
                <a:latin typeface="Arial" pitchFamily="34" charset="0"/>
              </a:defRPr>
            </a:lvl7pPr>
            <a:lvl8pPr marL="3543300" indent="-342900" fontAlgn="base">
              <a:spcBef>
                <a:spcPct val="0"/>
              </a:spcBef>
              <a:spcAft>
                <a:spcPct val="0"/>
              </a:spcAft>
              <a:defRPr>
                <a:solidFill>
                  <a:schemeClr val="tx1"/>
                </a:solidFill>
                <a:latin typeface="Arial" pitchFamily="34" charset="0"/>
              </a:defRPr>
            </a:lvl8pPr>
            <a:lvl9pPr marL="4000500" indent="-342900" fontAlgn="base">
              <a:spcBef>
                <a:spcPct val="0"/>
              </a:spcBef>
              <a:spcAft>
                <a:spcPct val="0"/>
              </a:spcAft>
              <a:defRPr>
                <a:solidFill>
                  <a:schemeClr val="tx1"/>
                </a:solidFill>
                <a:latin typeface="Arial" pitchFamily="34" charset="0"/>
              </a:defRPr>
            </a:lvl9pPr>
          </a:lstStyle>
          <a:p>
            <a:pPr algn="just"/>
            <a:r>
              <a:rPr lang="en-US" sz="3200" b="1" i="1">
                <a:solidFill>
                  <a:srgbClr val="0066CC"/>
                </a:solidFill>
                <a:latin typeface="Amphion" pitchFamily="2" charset="0"/>
              </a:rPr>
              <a:t>(b) </a:t>
            </a:r>
            <a:r>
              <a:rPr lang="en-US" sz="3200" b="1" i="1" u="sng">
                <a:solidFill>
                  <a:srgbClr val="0066CC"/>
                </a:solidFill>
                <a:latin typeface="Amphion" pitchFamily="2" charset="0"/>
              </a:rPr>
              <a:t>Square Prism:</a:t>
            </a:r>
            <a:endParaRPr lang="en-GB" sz="3200" u="sng">
              <a:solidFill>
                <a:srgbClr val="0066CC"/>
              </a:solidFill>
              <a:latin typeface="Amphion" pitchFamily="2" charset="0"/>
            </a:endParaRPr>
          </a:p>
        </p:txBody>
      </p:sp>
      <p:grpSp>
        <p:nvGrpSpPr>
          <p:cNvPr id="10" name="Group 6">
            <a:extLst>
              <a:ext uri="{FF2B5EF4-FFF2-40B4-BE49-F238E27FC236}">
                <a16:creationId xmlns:a16="http://schemas.microsoft.com/office/drawing/2014/main" id="{99B1D2ED-0161-4EE6-BA85-C922EFC541AE}"/>
              </a:ext>
            </a:extLst>
          </p:cNvPr>
          <p:cNvGrpSpPr>
            <a:grpSpLocks/>
          </p:cNvGrpSpPr>
          <p:nvPr/>
        </p:nvGrpSpPr>
        <p:grpSpPr bwMode="auto">
          <a:xfrm>
            <a:off x="7276905" y="1881060"/>
            <a:ext cx="1143000" cy="2065338"/>
            <a:chOff x="3416" y="1104"/>
            <a:chExt cx="720" cy="1301"/>
          </a:xfrm>
        </p:grpSpPr>
        <p:sp>
          <p:nvSpPr>
            <p:cNvPr id="11" name="Freeform 7">
              <a:extLst>
                <a:ext uri="{FF2B5EF4-FFF2-40B4-BE49-F238E27FC236}">
                  <a16:creationId xmlns:a16="http://schemas.microsoft.com/office/drawing/2014/main" id="{AABAC176-B8AF-4CBE-892A-1519340902B9}"/>
                </a:ext>
              </a:extLst>
            </p:cNvPr>
            <p:cNvSpPr>
              <a:spLocks/>
            </p:cNvSpPr>
            <p:nvPr/>
          </p:nvSpPr>
          <p:spPr bwMode="auto">
            <a:xfrm>
              <a:off x="3441" y="2172"/>
              <a:ext cx="40" cy="24"/>
            </a:xfrm>
            <a:custGeom>
              <a:avLst/>
              <a:gdLst>
                <a:gd name="T0" fmla="*/ 555 w 641"/>
                <a:gd name="T1" fmla="*/ 49 h 371"/>
                <a:gd name="T2" fmla="*/ 406 w 641"/>
                <a:gd name="T3" fmla="*/ 0 h 371"/>
                <a:gd name="T4" fmla="*/ 234 w 641"/>
                <a:gd name="T5" fmla="*/ 0 h 371"/>
                <a:gd name="T6" fmla="*/ 85 w 641"/>
                <a:gd name="T7" fmla="*/ 49 h 371"/>
                <a:gd name="T8" fmla="*/ 0 w 641"/>
                <a:gd name="T9" fmla="*/ 136 h 371"/>
                <a:gd name="T10" fmla="*/ 0 w 641"/>
                <a:gd name="T11" fmla="*/ 234 h 371"/>
                <a:gd name="T12" fmla="*/ 85 w 641"/>
                <a:gd name="T13" fmla="*/ 321 h 371"/>
                <a:gd name="T14" fmla="*/ 234 w 641"/>
                <a:gd name="T15" fmla="*/ 371 h 371"/>
                <a:gd name="T16" fmla="*/ 406 w 641"/>
                <a:gd name="T17" fmla="*/ 371 h 371"/>
                <a:gd name="T18" fmla="*/ 555 w 641"/>
                <a:gd name="T19" fmla="*/ 321 h 371"/>
                <a:gd name="T20" fmla="*/ 641 w 641"/>
                <a:gd name="T21" fmla="*/ 234 h 371"/>
                <a:gd name="T22" fmla="*/ 641 w 641"/>
                <a:gd name="T23" fmla="*/ 136 h 371"/>
                <a:gd name="T24" fmla="*/ 555 w 641"/>
                <a:gd name="T25" fmla="*/ 49 h 371"/>
                <a:gd name="T26" fmla="*/ 556 w 641"/>
                <a:gd name="T27" fmla="*/ 4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1" h="371">
                  <a:moveTo>
                    <a:pt x="555" y="49"/>
                  </a:moveTo>
                  <a:lnTo>
                    <a:pt x="406" y="0"/>
                  </a:lnTo>
                  <a:lnTo>
                    <a:pt x="234" y="0"/>
                  </a:lnTo>
                  <a:lnTo>
                    <a:pt x="85" y="49"/>
                  </a:lnTo>
                  <a:lnTo>
                    <a:pt x="0" y="136"/>
                  </a:lnTo>
                  <a:lnTo>
                    <a:pt x="0" y="234"/>
                  </a:lnTo>
                  <a:lnTo>
                    <a:pt x="85" y="321"/>
                  </a:lnTo>
                  <a:lnTo>
                    <a:pt x="234" y="371"/>
                  </a:lnTo>
                  <a:lnTo>
                    <a:pt x="406" y="371"/>
                  </a:lnTo>
                  <a:lnTo>
                    <a:pt x="555" y="321"/>
                  </a:lnTo>
                  <a:lnTo>
                    <a:pt x="641" y="234"/>
                  </a:lnTo>
                  <a:lnTo>
                    <a:pt x="641" y="136"/>
                  </a:lnTo>
                  <a:lnTo>
                    <a:pt x="555" y="49"/>
                  </a:lnTo>
                  <a:lnTo>
                    <a:pt x="556" y="49"/>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2" name="Freeform 8">
              <a:extLst>
                <a:ext uri="{FF2B5EF4-FFF2-40B4-BE49-F238E27FC236}">
                  <a16:creationId xmlns:a16="http://schemas.microsoft.com/office/drawing/2014/main" id="{2A52C166-C97C-4628-A03A-4B0BAF76F839}"/>
                </a:ext>
              </a:extLst>
            </p:cNvPr>
            <p:cNvSpPr>
              <a:spLocks/>
            </p:cNvSpPr>
            <p:nvPr/>
          </p:nvSpPr>
          <p:spPr bwMode="auto">
            <a:xfrm>
              <a:off x="3424" y="1998"/>
              <a:ext cx="704" cy="407"/>
            </a:xfrm>
            <a:custGeom>
              <a:avLst/>
              <a:gdLst>
                <a:gd name="T0" fmla="*/ 2043 w 7623"/>
                <a:gd name="T1" fmla="*/ 4403 h 4403"/>
                <a:gd name="T2" fmla="*/ 7623 w 7623"/>
                <a:gd name="T3" fmla="*/ 1179 h 4403"/>
                <a:gd name="T4" fmla="*/ 0 w 7623"/>
                <a:gd name="T5" fmla="*/ 0 h 4403"/>
                <a:gd name="T6" fmla="*/ 2043 w 7623"/>
                <a:gd name="T7" fmla="*/ 4403 h 4403"/>
                <a:gd name="T8" fmla="*/ 2044 w 7623"/>
                <a:gd name="T9" fmla="*/ 4403 h 4403"/>
              </a:gdLst>
              <a:ahLst/>
              <a:cxnLst>
                <a:cxn ang="0">
                  <a:pos x="T0" y="T1"/>
                </a:cxn>
                <a:cxn ang="0">
                  <a:pos x="T2" y="T3"/>
                </a:cxn>
                <a:cxn ang="0">
                  <a:pos x="T4" y="T5"/>
                </a:cxn>
                <a:cxn ang="0">
                  <a:pos x="T6" y="T7"/>
                </a:cxn>
                <a:cxn ang="0">
                  <a:pos x="T8" y="T9"/>
                </a:cxn>
              </a:cxnLst>
              <a:rect l="0" t="0" r="r" b="b"/>
              <a:pathLst>
                <a:path w="7623" h="4403">
                  <a:moveTo>
                    <a:pt x="2043" y="4403"/>
                  </a:moveTo>
                  <a:lnTo>
                    <a:pt x="7623" y="1179"/>
                  </a:lnTo>
                  <a:lnTo>
                    <a:pt x="0" y="0"/>
                  </a:lnTo>
                  <a:lnTo>
                    <a:pt x="2043" y="4403"/>
                  </a:lnTo>
                  <a:lnTo>
                    <a:pt x="2044" y="4403"/>
                  </a:lnTo>
                </a:path>
              </a:pathLst>
            </a:custGeom>
            <a:solidFill>
              <a:srgbClr val="FF9966"/>
            </a:solidFill>
            <a:ln w="38100" cmpd="sng">
              <a:solidFill>
                <a:schemeClr val="tx1"/>
              </a:solidFill>
              <a:prstDash val="solid"/>
              <a:round/>
              <a:headEnd/>
              <a:tailEnd/>
            </a:ln>
          </p:spPr>
          <p:txBody>
            <a:bodyPr/>
            <a:lstStyle/>
            <a:p>
              <a:endParaRPr lang="en-IN"/>
            </a:p>
          </p:txBody>
        </p:sp>
        <p:sp>
          <p:nvSpPr>
            <p:cNvPr id="13" name="Freeform 9">
              <a:extLst>
                <a:ext uri="{FF2B5EF4-FFF2-40B4-BE49-F238E27FC236}">
                  <a16:creationId xmlns:a16="http://schemas.microsoft.com/office/drawing/2014/main" id="{6EDF5B28-FC5C-4A30-A883-5EDE2F225CF9}"/>
                </a:ext>
              </a:extLst>
            </p:cNvPr>
            <p:cNvSpPr>
              <a:spLocks/>
            </p:cNvSpPr>
            <p:nvPr/>
          </p:nvSpPr>
          <p:spPr bwMode="auto">
            <a:xfrm>
              <a:off x="3699" y="2157"/>
              <a:ext cx="46" cy="26"/>
            </a:xfrm>
            <a:custGeom>
              <a:avLst/>
              <a:gdLst>
                <a:gd name="T0" fmla="*/ 429 w 495"/>
                <a:gd name="T1" fmla="*/ 37 h 285"/>
                <a:gd name="T2" fmla="*/ 313 w 495"/>
                <a:gd name="T3" fmla="*/ 0 h 285"/>
                <a:gd name="T4" fmla="*/ 181 w 495"/>
                <a:gd name="T5" fmla="*/ 0 h 285"/>
                <a:gd name="T6" fmla="*/ 66 w 495"/>
                <a:gd name="T7" fmla="*/ 37 h 285"/>
                <a:gd name="T8" fmla="*/ 0 w 495"/>
                <a:gd name="T9" fmla="*/ 105 h 285"/>
                <a:gd name="T10" fmla="*/ 0 w 495"/>
                <a:gd name="T11" fmla="*/ 180 h 285"/>
                <a:gd name="T12" fmla="*/ 66 w 495"/>
                <a:gd name="T13" fmla="*/ 247 h 285"/>
                <a:gd name="T14" fmla="*/ 181 w 495"/>
                <a:gd name="T15" fmla="*/ 285 h 285"/>
                <a:gd name="T16" fmla="*/ 313 w 495"/>
                <a:gd name="T17" fmla="*/ 285 h 285"/>
                <a:gd name="T18" fmla="*/ 429 w 495"/>
                <a:gd name="T19" fmla="*/ 247 h 285"/>
                <a:gd name="T20" fmla="*/ 495 w 495"/>
                <a:gd name="T21" fmla="*/ 180 h 285"/>
                <a:gd name="T22" fmla="*/ 495 w 495"/>
                <a:gd name="T23" fmla="*/ 105 h 285"/>
                <a:gd name="T24" fmla="*/ 429 w 495"/>
                <a:gd name="T25" fmla="*/ 37 h 285"/>
                <a:gd name="T26" fmla="*/ 430 w 495"/>
                <a:gd name="T27" fmla="*/ 3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5">
                  <a:moveTo>
                    <a:pt x="429" y="37"/>
                  </a:moveTo>
                  <a:lnTo>
                    <a:pt x="313" y="0"/>
                  </a:lnTo>
                  <a:lnTo>
                    <a:pt x="181" y="0"/>
                  </a:lnTo>
                  <a:lnTo>
                    <a:pt x="66" y="37"/>
                  </a:lnTo>
                  <a:lnTo>
                    <a:pt x="0" y="105"/>
                  </a:lnTo>
                  <a:lnTo>
                    <a:pt x="0" y="180"/>
                  </a:lnTo>
                  <a:lnTo>
                    <a:pt x="66" y="247"/>
                  </a:lnTo>
                  <a:lnTo>
                    <a:pt x="181" y="285"/>
                  </a:lnTo>
                  <a:lnTo>
                    <a:pt x="313" y="285"/>
                  </a:lnTo>
                  <a:lnTo>
                    <a:pt x="429" y="247"/>
                  </a:lnTo>
                  <a:lnTo>
                    <a:pt x="495" y="180"/>
                  </a:lnTo>
                  <a:lnTo>
                    <a:pt x="495" y="105"/>
                  </a:lnTo>
                  <a:lnTo>
                    <a:pt x="429" y="37"/>
                  </a:lnTo>
                  <a:lnTo>
                    <a:pt x="430" y="37"/>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4" name="Freeform 10">
              <a:extLst>
                <a:ext uri="{FF2B5EF4-FFF2-40B4-BE49-F238E27FC236}">
                  <a16:creationId xmlns:a16="http://schemas.microsoft.com/office/drawing/2014/main" id="{FDFD9564-A3D2-4DED-8364-9C74DE7930C3}"/>
                </a:ext>
              </a:extLst>
            </p:cNvPr>
            <p:cNvSpPr>
              <a:spLocks/>
            </p:cNvSpPr>
            <p:nvPr/>
          </p:nvSpPr>
          <p:spPr bwMode="auto">
            <a:xfrm>
              <a:off x="3613" y="1213"/>
              <a:ext cx="515" cy="1192"/>
            </a:xfrm>
            <a:custGeom>
              <a:avLst/>
              <a:gdLst>
                <a:gd name="T0" fmla="*/ 0 w 5580"/>
                <a:gd name="T1" fmla="*/ 12895 h 12895"/>
                <a:gd name="T2" fmla="*/ 0 w 5580"/>
                <a:gd name="T3" fmla="*/ 3224 h 12895"/>
                <a:gd name="T4" fmla="*/ 5580 w 5580"/>
                <a:gd name="T5" fmla="*/ 0 h 12895"/>
                <a:gd name="T6" fmla="*/ 5580 w 5580"/>
                <a:gd name="T7" fmla="*/ 9671 h 12895"/>
                <a:gd name="T8" fmla="*/ 0 w 5580"/>
                <a:gd name="T9" fmla="*/ 12895 h 12895"/>
                <a:gd name="T10" fmla="*/ 1 w 5580"/>
                <a:gd name="T11" fmla="*/ 12895 h 12895"/>
              </a:gdLst>
              <a:ahLst/>
              <a:cxnLst>
                <a:cxn ang="0">
                  <a:pos x="T0" y="T1"/>
                </a:cxn>
                <a:cxn ang="0">
                  <a:pos x="T2" y="T3"/>
                </a:cxn>
                <a:cxn ang="0">
                  <a:pos x="T4" y="T5"/>
                </a:cxn>
                <a:cxn ang="0">
                  <a:pos x="T6" y="T7"/>
                </a:cxn>
                <a:cxn ang="0">
                  <a:pos x="T8" y="T9"/>
                </a:cxn>
                <a:cxn ang="0">
                  <a:pos x="T10" y="T11"/>
                </a:cxn>
              </a:cxnLst>
              <a:rect l="0" t="0" r="r" b="b"/>
              <a:pathLst>
                <a:path w="5580" h="12895">
                  <a:moveTo>
                    <a:pt x="0" y="12895"/>
                  </a:moveTo>
                  <a:lnTo>
                    <a:pt x="0" y="3224"/>
                  </a:lnTo>
                  <a:lnTo>
                    <a:pt x="5580" y="0"/>
                  </a:lnTo>
                  <a:lnTo>
                    <a:pt x="5580" y="9671"/>
                  </a:lnTo>
                  <a:lnTo>
                    <a:pt x="0" y="12895"/>
                  </a:lnTo>
                  <a:lnTo>
                    <a:pt x="1" y="12895"/>
                  </a:lnTo>
                </a:path>
              </a:pathLst>
            </a:custGeom>
            <a:solidFill>
              <a:srgbClr val="FF9966"/>
            </a:solidFill>
            <a:ln w="38100" cmpd="sng">
              <a:solidFill>
                <a:schemeClr val="tx1"/>
              </a:solidFill>
              <a:prstDash val="solid"/>
              <a:round/>
              <a:headEnd/>
              <a:tailEnd/>
            </a:ln>
          </p:spPr>
          <p:txBody>
            <a:bodyPr/>
            <a:lstStyle/>
            <a:p>
              <a:endParaRPr lang="en-IN"/>
            </a:p>
          </p:txBody>
        </p:sp>
        <p:sp>
          <p:nvSpPr>
            <p:cNvPr id="15" name="Freeform 11">
              <a:extLst>
                <a:ext uri="{FF2B5EF4-FFF2-40B4-BE49-F238E27FC236}">
                  <a16:creationId xmlns:a16="http://schemas.microsoft.com/office/drawing/2014/main" id="{BDB9835C-A0A4-4666-8003-DD2071E4D558}"/>
                </a:ext>
              </a:extLst>
            </p:cNvPr>
            <p:cNvSpPr>
              <a:spLocks/>
            </p:cNvSpPr>
            <p:nvPr/>
          </p:nvSpPr>
          <p:spPr bwMode="auto">
            <a:xfrm>
              <a:off x="3424" y="1104"/>
              <a:ext cx="189" cy="1301"/>
            </a:xfrm>
            <a:custGeom>
              <a:avLst/>
              <a:gdLst>
                <a:gd name="T0" fmla="*/ 0 w 2043"/>
                <a:gd name="T1" fmla="*/ 9673 h 14076"/>
                <a:gd name="T2" fmla="*/ 0 w 2043"/>
                <a:gd name="T3" fmla="*/ 0 h 14076"/>
                <a:gd name="T4" fmla="*/ 2043 w 2043"/>
                <a:gd name="T5" fmla="*/ 4405 h 14076"/>
                <a:gd name="T6" fmla="*/ 2043 w 2043"/>
                <a:gd name="T7" fmla="*/ 14076 h 14076"/>
                <a:gd name="T8" fmla="*/ 0 w 2043"/>
                <a:gd name="T9" fmla="*/ 9673 h 14076"/>
                <a:gd name="T10" fmla="*/ 2 w 2043"/>
                <a:gd name="T11" fmla="*/ 9673 h 14076"/>
              </a:gdLst>
              <a:ahLst/>
              <a:cxnLst>
                <a:cxn ang="0">
                  <a:pos x="T0" y="T1"/>
                </a:cxn>
                <a:cxn ang="0">
                  <a:pos x="T2" y="T3"/>
                </a:cxn>
                <a:cxn ang="0">
                  <a:pos x="T4" y="T5"/>
                </a:cxn>
                <a:cxn ang="0">
                  <a:pos x="T6" y="T7"/>
                </a:cxn>
                <a:cxn ang="0">
                  <a:pos x="T8" y="T9"/>
                </a:cxn>
                <a:cxn ang="0">
                  <a:pos x="T10" y="T11"/>
                </a:cxn>
              </a:cxnLst>
              <a:rect l="0" t="0" r="r" b="b"/>
              <a:pathLst>
                <a:path w="2043" h="14076">
                  <a:moveTo>
                    <a:pt x="0" y="9673"/>
                  </a:moveTo>
                  <a:lnTo>
                    <a:pt x="0" y="0"/>
                  </a:lnTo>
                  <a:lnTo>
                    <a:pt x="2043" y="4405"/>
                  </a:lnTo>
                  <a:lnTo>
                    <a:pt x="2043" y="14076"/>
                  </a:lnTo>
                  <a:lnTo>
                    <a:pt x="0" y="9673"/>
                  </a:lnTo>
                  <a:lnTo>
                    <a:pt x="2" y="9673"/>
                  </a:lnTo>
                </a:path>
              </a:pathLst>
            </a:custGeom>
            <a:solidFill>
              <a:srgbClr val="FF9966"/>
            </a:solidFill>
            <a:ln w="38100" cmpd="sng">
              <a:solidFill>
                <a:schemeClr val="tx1"/>
              </a:solidFill>
              <a:prstDash val="solid"/>
              <a:round/>
              <a:headEnd/>
              <a:tailEnd/>
            </a:ln>
          </p:spPr>
          <p:txBody>
            <a:bodyPr/>
            <a:lstStyle/>
            <a:p>
              <a:endParaRPr lang="en-IN"/>
            </a:p>
          </p:txBody>
        </p:sp>
        <p:sp>
          <p:nvSpPr>
            <p:cNvPr id="16" name="Freeform 12">
              <a:extLst>
                <a:ext uri="{FF2B5EF4-FFF2-40B4-BE49-F238E27FC236}">
                  <a16:creationId xmlns:a16="http://schemas.microsoft.com/office/drawing/2014/main" id="{00273631-D3D2-49B8-8FE4-6B170FC76DEA}"/>
                </a:ext>
              </a:extLst>
            </p:cNvPr>
            <p:cNvSpPr>
              <a:spLocks/>
            </p:cNvSpPr>
            <p:nvPr/>
          </p:nvSpPr>
          <p:spPr bwMode="auto">
            <a:xfrm>
              <a:off x="3424" y="1104"/>
              <a:ext cx="704" cy="407"/>
            </a:xfrm>
            <a:custGeom>
              <a:avLst/>
              <a:gdLst>
                <a:gd name="T0" fmla="*/ 2043 w 7623"/>
                <a:gd name="T1" fmla="*/ 4405 h 4405"/>
                <a:gd name="T2" fmla="*/ 7623 w 7623"/>
                <a:gd name="T3" fmla="*/ 1181 h 4405"/>
                <a:gd name="T4" fmla="*/ 0 w 7623"/>
                <a:gd name="T5" fmla="*/ 0 h 4405"/>
                <a:gd name="T6" fmla="*/ 2043 w 7623"/>
                <a:gd name="T7" fmla="*/ 4405 h 4405"/>
                <a:gd name="T8" fmla="*/ 2044 w 7623"/>
                <a:gd name="T9" fmla="*/ 4405 h 4405"/>
              </a:gdLst>
              <a:ahLst/>
              <a:cxnLst>
                <a:cxn ang="0">
                  <a:pos x="T0" y="T1"/>
                </a:cxn>
                <a:cxn ang="0">
                  <a:pos x="T2" y="T3"/>
                </a:cxn>
                <a:cxn ang="0">
                  <a:pos x="T4" y="T5"/>
                </a:cxn>
                <a:cxn ang="0">
                  <a:pos x="T6" y="T7"/>
                </a:cxn>
                <a:cxn ang="0">
                  <a:pos x="T8" y="T9"/>
                </a:cxn>
              </a:cxnLst>
              <a:rect l="0" t="0" r="r" b="b"/>
              <a:pathLst>
                <a:path w="7623" h="4405">
                  <a:moveTo>
                    <a:pt x="2043" y="4405"/>
                  </a:moveTo>
                  <a:lnTo>
                    <a:pt x="7623" y="1181"/>
                  </a:lnTo>
                  <a:lnTo>
                    <a:pt x="0" y="0"/>
                  </a:lnTo>
                  <a:lnTo>
                    <a:pt x="2043" y="4405"/>
                  </a:lnTo>
                  <a:lnTo>
                    <a:pt x="2044" y="4405"/>
                  </a:lnTo>
                </a:path>
              </a:pathLst>
            </a:custGeom>
            <a:solidFill>
              <a:srgbClr val="FF9966"/>
            </a:solidFill>
            <a:ln w="38100" cmpd="sng">
              <a:solidFill>
                <a:schemeClr val="tx1"/>
              </a:solidFill>
              <a:prstDash val="solid"/>
              <a:round/>
              <a:headEnd/>
              <a:tailEnd/>
            </a:ln>
          </p:spPr>
          <p:txBody>
            <a:bodyPr/>
            <a:lstStyle/>
            <a:p>
              <a:endParaRPr lang="en-IN"/>
            </a:p>
          </p:txBody>
        </p:sp>
        <p:sp>
          <p:nvSpPr>
            <p:cNvPr id="17" name="Freeform 13">
              <a:extLst>
                <a:ext uri="{FF2B5EF4-FFF2-40B4-BE49-F238E27FC236}">
                  <a16:creationId xmlns:a16="http://schemas.microsoft.com/office/drawing/2014/main" id="{242A3336-6B18-4C8C-8D8D-A7F8C037F938}"/>
                </a:ext>
              </a:extLst>
            </p:cNvPr>
            <p:cNvSpPr>
              <a:spLocks/>
            </p:cNvSpPr>
            <p:nvPr/>
          </p:nvSpPr>
          <p:spPr bwMode="auto">
            <a:xfrm>
              <a:off x="3699" y="1263"/>
              <a:ext cx="46" cy="27"/>
            </a:xfrm>
            <a:custGeom>
              <a:avLst/>
              <a:gdLst>
                <a:gd name="T0" fmla="*/ 429 w 495"/>
                <a:gd name="T1" fmla="*/ 38 h 286"/>
                <a:gd name="T2" fmla="*/ 313 w 495"/>
                <a:gd name="T3" fmla="*/ 0 h 286"/>
                <a:gd name="T4" fmla="*/ 181 w 495"/>
                <a:gd name="T5" fmla="*/ 0 h 286"/>
                <a:gd name="T6" fmla="*/ 66 w 495"/>
                <a:gd name="T7" fmla="*/ 38 h 286"/>
                <a:gd name="T8" fmla="*/ 0 w 495"/>
                <a:gd name="T9" fmla="*/ 104 h 286"/>
                <a:gd name="T10" fmla="*/ 0 w 495"/>
                <a:gd name="T11" fmla="*/ 181 h 286"/>
                <a:gd name="T12" fmla="*/ 66 w 495"/>
                <a:gd name="T13" fmla="*/ 248 h 286"/>
                <a:gd name="T14" fmla="*/ 181 w 495"/>
                <a:gd name="T15" fmla="*/ 286 h 286"/>
                <a:gd name="T16" fmla="*/ 313 w 495"/>
                <a:gd name="T17" fmla="*/ 286 h 286"/>
                <a:gd name="T18" fmla="*/ 429 w 495"/>
                <a:gd name="T19" fmla="*/ 248 h 286"/>
                <a:gd name="T20" fmla="*/ 495 w 495"/>
                <a:gd name="T21" fmla="*/ 181 h 286"/>
                <a:gd name="T22" fmla="*/ 495 w 495"/>
                <a:gd name="T23" fmla="*/ 104 h 286"/>
                <a:gd name="T24" fmla="*/ 429 w 495"/>
                <a:gd name="T25" fmla="*/ 38 h 286"/>
                <a:gd name="T26" fmla="*/ 430 w 495"/>
                <a:gd name="T27" fmla="*/ 3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6">
                  <a:moveTo>
                    <a:pt x="429" y="38"/>
                  </a:moveTo>
                  <a:lnTo>
                    <a:pt x="313" y="0"/>
                  </a:lnTo>
                  <a:lnTo>
                    <a:pt x="181" y="0"/>
                  </a:lnTo>
                  <a:lnTo>
                    <a:pt x="66" y="38"/>
                  </a:lnTo>
                  <a:lnTo>
                    <a:pt x="0" y="104"/>
                  </a:lnTo>
                  <a:lnTo>
                    <a:pt x="0" y="181"/>
                  </a:lnTo>
                  <a:lnTo>
                    <a:pt x="66" y="248"/>
                  </a:lnTo>
                  <a:lnTo>
                    <a:pt x="181" y="286"/>
                  </a:lnTo>
                  <a:lnTo>
                    <a:pt x="313" y="286"/>
                  </a:lnTo>
                  <a:lnTo>
                    <a:pt x="429" y="248"/>
                  </a:lnTo>
                  <a:lnTo>
                    <a:pt x="495" y="181"/>
                  </a:lnTo>
                  <a:lnTo>
                    <a:pt x="495" y="104"/>
                  </a:lnTo>
                  <a:lnTo>
                    <a:pt x="429" y="38"/>
                  </a:lnTo>
                  <a:lnTo>
                    <a:pt x="430" y="38"/>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8" name="Freeform 14">
              <a:extLst>
                <a:ext uri="{FF2B5EF4-FFF2-40B4-BE49-F238E27FC236}">
                  <a16:creationId xmlns:a16="http://schemas.microsoft.com/office/drawing/2014/main" id="{F74E572F-6FBF-47D4-9382-958A91070D7D}"/>
                </a:ext>
              </a:extLst>
            </p:cNvPr>
            <p:cNvSpPr>
              <a:spLocks/>
            </p:cNvSpPr>
            <p:nvPr/>
          </p:nvSpPr>
          <p:spPr bwMode="auto">
            <a:xfrm>
              <a:off x="3722" y="1276"/>
              <a:ext cx="0" cy="894"/>
            </a:xfrm>
            <a:custGeom>
              <a:avLst/>
              <a:gdLst>
                <a:gd name="T0" fmla="*/ 0 w 1"/>
                <a:gd name="T1" fmla="*/ 0 h 9671"/>
                <a:gd name="T2" fmla="*/ 0 w 1"/>
                <a:gd name="T3" fmla="*/ 9671 h 9671"/>
                <a:gd name="T4" fmla="*/ 1 w 1"/>
                <a:gd name="T5" fmla="*/ 9671 h 9671"/>
              </a:gdLst>
              <a:ahLst/>
              <a:cxnLst>
                <a:cxn ang="0">
                  <a:pos x="T0" y="T1"/>
                </a:cxn>
                <a:cxn ang="0">
                  <a:pos x="T2" y="T3"/>
                </a:cxn>
                <a:cxn ang="0">
                  <a:pos x="T4" y="T5"/>
                </a:cxn>
              </a:cxnLst>
              <a:rect l="0" t="0" r="r" b="b"/>
              <a:pathLst>
                <a:path w="1" h="9671">
                  <a:moveTo>
                    <a:pt x="0" y="0"/>
                  </a:moveTo>
                  <a:lnTo>
                    <a:pt x="0" y="9671"/>
                  </a:lnTo>
                  <a:lnTo>
                    <a:pt x="1" y="9671"/>
                  </a:lnTo>
                </a:path>
              </a:pathLst>
            </a:custGeom>
            <a:noFill/>
            <a:ln w="38100" cap="flat" cmpd="sng">
              <a:solidFill>
                <a:schemeClr val="tx1"/>
              </a:solidFill>
              <a:prstDash val="dashDot"/>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 name="Line 15">
              <a:extLst>
                <a:ext uri="{FF2B5EF4-FFF2-40B4-BE49-F238E27FC236}">
                  <a16:creationId xmlns:a16="http://schemas.microsoft.com/office/drawing/2014/main" id="{EF8418AE-B4C6-4AA1-8D29-696F94E89585}"/>
                </a:ext>
              </a:extLst>
            </p:cNvPr>
            <p:cNvSpPr>
              <a:spLocks noChangeShapeType="1"/>
            </p:cNvSpPr>
            <p:nvPr/>
          </p:nvSpPr>
          <p:spPr bwMode="auto">
            <a:xfrm>
              <a:off x="3416" y="2000"/>
              <a:ext cx="720" cy="96"/>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20" name="Freeform 16">
              <a:extLst>
                <a:ext uri="{FF2B5EF4-FFF2-40B4-BE49-F238E27FC236}">
                  <a16:creationId xmlns:a16="http://schemas.microsoft.com/office/drawing/2014/main" id="{57F519A8-02B2-4A26-8A3E-3757E3CBD6BF}"/>
                </a:ext>
              </a:extLst>
            </p:cNvPr>
            <p:cNvSpPr>
              <a:spLocks/>
            </p:cNvSpPr>
            <p:nvPr/>
          </p:nvSpPr>
          <p:spPr bwMode="auto">
            <a:xfrm>
              <a:off x="3704" y="2141"/>
              <a:ext cx="46" cy="27"/>
            </a:xfrm>
            <a:custGeom>
              <a:avLst/>
              <a:gdLst>
                <a:gd name="T0" fmla="*/ 429 w 495"/>
                <a:gd name="T1" fmla="*/ 38 h 286"/>
                <a:gd name="T2" fmla="*/ 313 w 495"/>
                <a:gd name="T3" fmla="*/ 0 h 286"/>
                <a:gd name="T4" fmla="*/ 181 w 495"/>
                <a:gd name="T5" fmla="*/ 0 h 286"/>
                <a:gd name="T6" fmla="*/ 66 w 495"/>
                <a:gd name="T7" fmla="*/ 38 h 286"/>
                <a:gd name="T8" fmla="*/ 0 w 495"/>
                <a:gd name="T9" fmla="*/ 104 h 286"/>
                <a:gd name="T10" fmla="*/ 0 w 495"/>
                <a:gd name="T11" fmla="*/ 181 h 286"/>
                <a:gd name="T12" fmla="*/ 66 w 495"/>
                <a:gd name="T13" fmla="*/ 248 h 286"/>
                <a:gd name="T14" fmla="*/ 181 w 495"/>
                <a:gd name="T15" fmla="*/ 286 h 286"/>
                <a:gd name="T16" fmla="*/ 313 w 495"/>
                <a:gd name="T17" fmla="*/ 286 h 286"/>
                <a:gd name="T18" fmla="*/ 429 w 495"/>
                <a:gd name="T19" fmla="*/ 248 h 286"/>
                <a:gd name="T20" fmla="*/ 495 w 495"/>
                <a:gd name="T21" fmla="*/ 181 h 286"/>
                <a:gd name="T22" fmla="*/ 495 w 495"/>
                <a:gd name="T23" fmla="*/ 104 h 286"/>
                <a:gd name="T24" fmla="*/ 429 w 495"/>
                <a:gd name="T25" fmla="*/ 38 h 286"/>
                <a:gd name="T26" fmla="*/ 430 w 495"/>
                <a:gd name="T27" fmla="*/ 3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6">
                  <a:moveTo>
                    <a:pt x="429" y="38"/>
                  </a:moveTo>
                  <a:lnTo>
                    <a:pt x="313" y="0"/>
                  </a:lnTo>
                  <a:lnTo>
                    <a:pt x="181" y="0"/>
                  </a:lnTo>
                  <a:lnTo>
                    <a:pt x="66" y="38"/>
                  </a:lnTo>
                  <a:lnTo>
                    <a:pt x="0" y="104"/>
                  </a:lnTo>
                  <a:lnTo>
                    <a:pt x="0" y="181"/>
                  </a:lnTo>
                  <a:lnTo>
                    <a:pt x="66" y="248"/>
                  </a:lnTo>
                  <a:lnTo>
                    <a:pt x="181" y="286"/>
                  </a:lnTo>
                  <a:lnTo>
                    <a:pt x="313" y="286"/>
                  </a:lnTo>
                  <a:lnTo>
                    <a:pt x="429" y="248"/>
                  </a:lnTo>
                  <a:lnTo>
                    <a:pt x="495" y="181"/>
                  </a:lnTo>
                  <a:lnTo>
                    <a:pt x="495" y="104"/>
                  </a:lnTo>
                  <a:lnTo>
                    <a:pt x="429" y="38"/>
                  </a:lnTo>
                  <a:lnTo>
                    <a:pt x="430" y="38"/>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21" name="Group 27">
            <a:extLst>
              <a:ext uri="{FF2B5EF4-FFF2-40B4-BE49-F238E27FC236}">
                <a16:creationId xmlns:a16="http://schemas.microsoft.com/office/drawing/2014/main" id="{EB108D7C-8037-4FD4-A738-6796DA866C9B}"/>
              </a:ext>
            </a:extLst>
          </p:cNvPr>
          <p:cNvGrpSpPr>
            <a:grpSpLocks/>
          </p:cNvGrpSpPr>
          <p:nvPr/>
        </p:nvGrpSpPr>
        <p:grpSpPr bwMode="auto">
          <a:xfrm>
            <a:off x="4440701" y="3756429"/>
            <a:ext cx="1511300" cy="2679700"/>
            <a:chOff x="2160" y="2640"/>
            <a:chExt cx="952" cy="1688"/>
          </a:xfrm>
        </p:grpSpPr>
        <p:grpSp>
          <p:nvGrpSpPr>
            <p:cNvPr id="22" name="Group 17">
              <a:extLst>
                <a:ext uri="{FF2B5EF4-FFF2-40B4-BE49-F238E27FC236}">
                  <a16:creationId xmlns:a16="http://schemas.microsoft.com/office/drawing/2014/main" id="{C2BDE146-8A25-434A-A7CB-E031E5952DFB}"/>
                </a:ext>
              </a:extLst>
            </p:cNvPr>
            <p:cNvGrpSpPr>
              <a:grpSpLocks/>
            </p:cNvGrpSpPr>
            <p:nvPr/>
          </p:nvGrpSpPr>
          <p:grpSpPr bwMode="auto">
            <a:xfrm>
              <a:off x="2160" y="2640"/>
              <a:ext cx="952" cy="1538"/>
              <a:chOff x="2160" y="2640"/>
              <a:chExt cx="952" cy="1538"/>
            </a:xfrm>
          </p:grpSpPr>
          <p:sp>
            <p:nvSpPr>
              <p:cNvPr id="24" name="Freeform 18">
                <a:extLst>
                  <a:ext uri="{FF2B5EF4-FFF2-40B4-BE49-F238E27FC236}">
                    <a16:creationId xmlns:a16="http://schemas.microsoft.com/office/drawing/2014/main" id="{F2962252-4517-47B5-93DB-3731AD8AB634}"/>
                  </a:ext>
                </a:extLst>
              </p:cNvPr>
              <p:cNvSpPr>
                <a:spLocks/>
              </p:cNvSpPr>
              <p:nvPr/>
            </p:nvSpPr>
            <p:spPr bwMode="auto">
              <a:xfrm>
                <a:off x="2635" y="2640"/>
                <a:ext cx="475" cy="1263"/>
              </a:xfrm>
              <a:custGeom>
                <a:avLst/>
                <a:gdLst>
                  <a:gd name="T0" fmla="*/ 0 w 6279"/>
                  <a:gd name="T1" fmla="*/ 13059 h 16686"/>
                  <a:gd name="T2" fmla="*/ 6279 w 6279"/>
                  <a:gd name="T3" fmla="*/ 16686 h 16686"/>
                  <a:gd name="T4" fmla="*/ 6279 w 6279"/>
                  <a:gd name="T5" fmla="*/ 3627 h 16686"/>
                  <a:gd name="T6" fmla="*/ 0 w 6279"/>
                  <a:gd name="T7" fmla="*/ 0 h 16686"/>
                  <a:gd name="T8" fmla="*/ 0 w 6279"/>
                  <a:gd name="T9" fmla="*/ 13059 h 16686"/>
                  <a:gd name="T10" fmla="*/ 1 w 6279"/>
                  <a:gd name="T11" fmla="*/ 13059 h 16686"/>
                </a:gdLst>
                <a:ahLst/>
                <a:cxnLst>
                  <a:cxn ang="0">
                    <a:pos x="T0" y="T1"/>
                  </a:cxn>
                  <a:cxn ang="0">
                    <a:pos x="T2" y="T3"/>
                  </a:cxn>
                  <a:cxn ang="0">
                    <a:pos x="T4" y="T5"/>
                  </a:cxn>
                  <a:cxn ang="0">
                    <a:pos x="T6" y="T7"/>
                  </a:cxn>
                  <a:cxn ang="0">
                    <a:pos x="T8" y="T9"/>
                  </a:cxn>
                  <a:cxn ang="0">
                    <a:pos x="T10" y="T11"/>
                  </a:cxn>
                </a:cxnLst>
                <a:rect l="0" t="0" r="r" b="b"/>
                <a:pathLst>
                  <a:path w="6279" h="16686">
                    <a:moveTo>
                      <a:pt x="0" y="13059"/>
                    </a:moveTo>
                    <a:lnTo>
                      <a:pt x="6279" y="16686"/>
                    </a:lnTo>
                    <a:lnTo>
                      <a:pt x="6279" y="3627"/>
                    </a:lnTo>
                    <a:lnTo>
                      <a:pt x="0" y="0"/>
                    </a:lnTo>
                    <a:lnTo>
                      <a:pt x="0" y="13059"/>
                    </a:lnTo>
                    <a:lnTo>
                      <a:pt x="1" y="13059"/>
                    </a:lnTo>
                  </a:path>
                </a:pathLst>
              </a:custGeom>
              <a:solidFill>
                <a:srgbClr val="FF9966"/>
              </a:solidFill>
              <a:ln w="38100" cmpd="sng">
                <a:solidFill>
                  <a:schemeClr val="tx1"/>
                </a:solidFill>
                <a:prstDash val="solid"/>
                <a:round/>
                <a:headEnd/>
                <a:tailEnd/>
              </a:ln>
            </p:spPr>
            <p:txBody>
              <a:bodyPr/>
              <a:lstStyle/>
              <a:p>
                <a:endParaRPr lang="en-IN"/>
              </a:p>
            </p:txBody>
          </p:sp>
          <p:sp>
            <p:nvSpPr>
              <p:cNvPr id="25" name="Freeform 19">
                <a:extLst>
                  <a:ext uri="{FF2B5EF4-FFF2-40B4-BE49-F238E27FC236}">
                    <a16:creationId xmlns:a16="http://schemas.microsoft.com/office/drawing/2014/main" id="{D41B3693-8F4C-4D8D-AD16-E2E1BFBF2AA0}"/>
                  </a:ext>
                </a:extLst>
              </p:cNvPr>
              <p:cNvSpPr>
                <a:spLocks/>
              </p:cNvSpPr>
              <p:nvPr/>
            </p:nvSpPr>
            <p:spPr bwMode="auto">
              <a:xfrm>
                <a:off x="2160" y="2640"/>
                <a:ext cx="950" cy="549"/>
              </a:xfrm>
              <a:custGeom>
                <a:avLst/>
                <a:gdLst>
                  <a:gd name="T0" fmla="*/ 6278 w 12557"/>
                  <a:gd name="T1" fmla="*/ 7254 h 7254"/>
                  <a:gd name="T2" fmla="*/ 12557 w 12557"/>
                  <a:gd name="T3" fmla="*/ 3627 h 7254"/>
                  <a:gd name="T4" fmla="*/ 6278 w 12557"/>
                  <a:gd name="T5" fmla="*/ 0 h 7254"/>
                  <a:gd name="T6" fmla="*/ 0 w 12557"/>
                  <a:gd name="T7" fmla="*/ 3627 h 7254"/>
                  <a:gd name="T8" fmla="*/ 6278 w 12557"/>
                  <a:gd name="T9" fmla="*/ 7254 h 7254"/>
                  <a:gd name="T10" fmla="*/ 6279 w 12557"/>
                  <a:gd name="T11" fmla="*/ 7254 h 7254"/>
                </a:gdLst>
                <a:ahLst/>
                <a:cxnLst>
                  <a:cxn ang="0">
                    <a:pos x="T0" y="T1"/>
                  </a:cxn>
                  <a:cxn ang="0">
                    <a:pos x="T2" y="T3"/>
                  </a:cxn>
                  <a:cxn ang="0">
                    <a:pos x="T4" y="T5"/>
                  </a:cxn>
                  <a:cxn ang="0">
                    <a:pos x="T6" y="T7"/>
                  </a:cxn>
                  <a:cxn ang="0">
                    <a:pos x="T8" y="T9"/>
                  </a:cxn>
                  <a:cxn ang="0">
                    <a:pos x="T10" y="T11"/>
                  </a:cxn>
                </a:cxnLst>
                <a:rect l="0" t="0" r="r" b="b"/>
                <a:pathLst>
                  <a:path w="12557" h="7254">
                    <a:moveTo>
                      <a:pt x="6278" y="7254"/>
                    </a:moveTo>
                    <a:lnTo>
                      <a:pt x="12557" y="3627"/>
                    </a:lnTo>
                    <a:lnTo>
                      <a:pt x="6278" y="0"/>
                    </a:lnTo>
                    <a:lnTo>
                      <a:pt x="0" y="3627"/>
                    </a:lnTo>
                    <a:lnTo>
                      <a:pt x="6278" y="7254"/>
                    </a:lnTo>
                    <a:lnTo>
                      <a:pt x="6279" y="7254"/>
                    </a:lnTo>
                  </a:path>
                </a:pathLst>
              </a:custGeom>
              <a:solidFill>
                <a:srgbClr val="FF9966"/>
              </a:solidFill>
              <a:ln w="38100" cmpd="sng">
                <a:solidFill>
                  <a:schemeClr val="tx1"/>
                </a:solidFill>
                <a:prstDash val="solid"/>
                <a:round/>
                <a:headEnd/>
                <a:tailEnd/>
              </a:ln>
            </p:spPr>
            <p:txBody>
              <a:bodyPr/>
              <a:lstStyle/>
              <a:p>
                <a:endParaRPr lang="en-IN"/>
              </a:p>
            </p:txBody>
          </p:sp>
          <p:sp>
            <p:nvSpPr>
              <p:cNvPr id="26" name="Freeform 20">
                <a:extLst>
                  <a:ext uri="{FF2B5EF4-FFF2-40B4-BE49-F238E27FC236}">
                    <a16:creationId xmlns:a16="http://schemas.microsoft.com/office/drawing/2014/main" id="{B9C8C20F-44CA-4336-BA0E-86A1494753F0}"/>
                  </a:ext>
                </a:extLst>
              </p:cNvPr>
              <p:cNvSpPr>
                <a:spLocks/>
              </p:cNvSpPr>
              <p:nvPr/>
            </p:nvSpPr>
            <p:spPr bwMode="auto">
              <a:xfrm>
                <a:off x="2160" y="3629"/>
                <a:ext cx="950" cy="549"/>
              </a:xfrm>
              <a:custGeom>
                <a:avLst/>
                <a:gdLst>
                  <a:gd name="T0" fmla="*/ 6278 w 12557"/>
                  <a:gd name="T1" fmla="*/ 7255 h 7255"/>
                  <a:gd name="T2" fmla="*/ 12557 w 12557"/>
                  <a:gd name="T3" fmla="*/ 3627 h 7255"/>
                  <a:gd name="T4" fmla="*/ 6278 w 12557"/>
                  <a:gd name="T5" fmla="*/ 0 h 7255"/>
                  <a:gd name="T6" fmla="*/ 0 w 12557"/>
                  <a:gd name="T7" fmla="*/ 3627 h 7255"/>
                  <a:gd name="T8" fmla="*/ 6278 w 12557"/>
                  <a:gd name="T9" fmla="*/ 7255 h 7255"/>
                  <a:gd name="T10" fmla="*/ 6279 w 12557"/>
                  <a:gd name="T11" fmla="*/ 7255 h 7255"/>
                </a:gdLst>
                <a:ahLst/>
                <a:cxnLst>
                  <a:cxn ang="0">
                    <a:pos x="T0" y="T1"/>
                  </a:cxn>
                  <a:cxn ang="0">
                    <a:pos x="T2" y="T3"/>
                  </a:cxn>
                  <a:cxn ang="0">
                    <a:pos x="T4" y="T5"/>
                  </a:cxn>
                  <a:cxn ang="0">
                    <a:pos x="T6" y="T7"/>
                  </a:cxn>
                  <a:cxn ang="0">
                    <a:pos x="T8" y="T9"/>
                  </a:cxn>
                  <a:cxn ang="0">
                    <a:pos x="T10" y="T11"/>
                  </a:cxn>
                </a:cxnLst>
                <a:rect l="0" t="0" r="r" b="b"/>
                <a:pathLst>
                  <a:path w="12557" h="7255">
                    <a:moveTo>
                      <a:pt x="6278" y="7255"/>
                    </a:moveTo>
                    <a:lnTo>
                      <a:pt x="12557" y="3627"/>
                    </a:lnTo>
                    <a:lnTo>
                      <a:pt x="6278" y="0"/>
                    </a:lnTo>
                    <a:lnTo>
                      <a:pt x="0" y="3627"/>
                    </a:lnTo>
                    <a:lnTo>
                      <a:pt x="6278" y="7255"/>
                    </a:lnTo>
                    <a:lnTo>
                      <a:pt x="6279" y="7255"/>
                    </a:lnTo>
                  </a:path>
                </a:pathLst>
              </a:custGeom>
              <a:noFill/>
              <a:ln w="0">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7" name="Freeform 21">
                <a:extLst>
                  <a:ext uri="{FF2B5EF4-FFF2-40B4-BE49-F238E27FC236}">
                    <a16:creationId xmlns:a16="http://schemas.microsoft.com/office/drawing/2014/main" id="{514A1D2D-2E1A-4BB4-95DB-E1350B55F90E}"/>
                  </a:ext>
                </a:extLst>
              </p:cNvPr>
              <p:cNvSpPr>
                <a:spLocks/>
              </p:cNvSpPr>
              <p:nvPr/>
            </p:nvSpPr>
            <p:spPr bwMode="auto">
              <a:xfrm>
                <a:off x="2160" y="2915"/>
                <a:ext cx="475" cy="1263"/>
              </a:xfrm>
              <a:custGeom>
                <a:avLst/>
                <a:gdLst>
                  <a:gd name="T0" fmla="*/ 6278 w 6279"/>
                  <a:gd name="T1" fmla="*/ 3627 h 16687"/>
                  <a:gd name="T2" fmla="*/ 0 w 6279"/>
                  <a:gd name="T3" fmla="*/ 0 h 16687"/>
                  <a:gd name="T4" fmla="*/ 0 w 6279"/>
                  <a:gd name="T5" fmla="*/ 13059 h 16687"/>
                  <a:gd name="T6" fmla="*/ 6278 w 6279"/>
                  <a:gd name="T7" fmla="*/ 16687 h 16687"/>
                  <a:gd name="T8" fmla="*/ 6278 w 6279"/>
                  <a:gd name="T9" fmla="*/ 3627 h 16687"/>
                  <a:gd name="T10" fmla="*/ 6279 w 6279"/>
                  <a:gd name="T11" fmla="*/ 3627 h 16687"/>
                </a:gdLst>
                <a:ahLst/>
                <a:cxnLst>
                  <a:cxn ang="0">
                    <a:pos x="T0" y="T1"/>
                  </a:cxn>
                  <a:cxn ang="0">
                    <a:pos x="T2" y="T3"/>
                  </a:cxn>
                  <a:cxn ang="0">
                    <a:pos x="T4" y="T5"/>
                  </a:cxn>
                  <a:cxn ang="0">
                    <a:pos x="T6" y="T7"/>
                  </a:cxn>
                  <a:cxn ang="0">
                    <a:pos x="T8" y="T9"/>
                  </a:cxn>
                  <a:cxn ang="0">
                    <a:pos x="T10" y="T11"/>
                  </a:cxn>
                </a:cxnLst>
                <a:rect l="0" t="0" r="r" b="b"/>
                <a:pathLst>
                  <a:path w="6279" h="16687">
                    <a:moveTo>
                      <a:pt x="6278" y="3627"/>
                    </a:moveTo>
                    <a:lnTo>
                      <a:pt x="0" y="0"/>
                    </a:lnTo>
                    <a:lnTo>
                      <a:pt x="0" y="13059"/>
                    </a:lnTo>
                    <a:lnTo>
                      <a:pt x="6278" y="16687"/>
                    </a:lnTo>
                    <a:lnTo>
                      <a:pt x="6278" y="3627"/>
                    </a:lnTo>
                    <a:lnTo>
                      <a:pt x="6279" y="3627"/>
                    </a:lnTo>
                  </a:path>
                </a:pathLst>
              </a:custGeom>
              <a:solidFill>
                <a:srgbClr val="FF9966"/>
              </a:solidFill>
              <a:ln w="38100" cmpd="sng">
                <a:solidFill>
                  <a:schemeClr val="tx1"/>
                </a:solidFill>
                <a:prstDash val="solid"/>
                <a:round/>
                <a:headEnd/>
                <a:tailEnd/>
              </a:ln>
            </p:spPr>
            <p:txBody>
              <a:bodyPr/>
              <a:lstStyle/>
              <a:p>
                <a:endParaRPr lang="en-IN"/>
              </a:p>
            </p:txBody>
          </p:sp>
          <p:sp>
            <p:nvSpPr>
              <p:cNvPr id="28" name="Freeform 22">
                <a:extLst>
                  <a:ext uri="{FF2B5EF4-FFF2-40B4-BE49-F238E27FC236}">
                    <a16:creationId xmlns:a16="http://schemas.microsoft.com/office/drawing/2014/main" id="{754532E8-053B-4399-A37F-13D14BB5FACF}"/>
                  </a:ext>
                </a:extLst>
              </p:cNvPr>
              <p:cNvSpPr>
                <a:spLocks/>
              </p:cNvSpPr>
              <p:nvPr/>
            </p:nvSpPr>
            <p:spPr bwMode="auto">
              <a:xfrm>
                <a:off x="2611" y="3889"/>
                <a:ext cx="48" cy="28"/>
              </a:xfrm>
              <a:custGeom>
                <a:avLst/>
                <a:gdLst>
                  <a:gd name="T0" fmla="*/ 555 w 641"/>
                  <a:gd name="T1" fmla="*/ 50 h 370"/>
                  <a:gd name="T2" fmla="*/ 406 w 641"/>
                  <a:gd name="T3" fmla="*/ 0 h 370"/>
                  <a:gd name="T4" fmla="*/ 234 w 641"/>
                  <a:gd name="T5" fmla="*/ 0 h 370"/>
                  <a:gd name="T6" fmla="*/ 85 w 641"/>
                  <a:gd name="T7" fmla="*/ 50 h 370"/>
                  <a:gd name="T8" fmla="*/ 0 w 641"/>
                  <a:gd name="T9" fmla="*/ 135 h 370"/>
                  <a:gd name="T10" fmla="*/ 0 w 641"/>
                  <a:gd name="T11" fmla="*/ 235 h 370"/>
                  <a:gd name="T12" fmla="*/ 85 w 641"/>
                  <a:gd name="T13" fmla="*/ 322 h 370"/>
                  <a:gd name="T14" fmla="*/ 234 w 641"/>
                  <a:gd name="T15" fmla="*/ 370 h 370"/>
                  <a:gd name="T16" fmla="*/ 406 w 641"/>
                  <a:gd name="T17" fmla="*/ 370 h 370"/>
                  <a:gd name="T18" fmla="*/ 555 w 641"/>
                  <a:gd name="T19" fmla="*/ 322 h 370"/>
                  <a:gd name="T20" fmla="*/ 641 w 641"/>
                  <a:gd name="T21" fmla="*/ 235 h 370"/>
                  <a:gd name="T22" fmla="*/ 641 w 641"/>
                  <a:gd name="T23" fmla="*/ 135 h 370"/>
                  <a:gd name="T24" fmla="*/ 555 w 641"/>
                  <a:gd name="T25" fmla="*/ 50 h 370"/>
                  <a:gd name="T26" fmla="*/ 556 w 641"/>
                  <a:gd name="T27" fmla="*/ 5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1" h="370">
                    <a:moveTo>
                      <a:pt x="555" y="50"/>
                    </a:moveTo>
                    <a:lnTo>
                      <a:pt x="406" y="0"/>
                    </a:lnTo>
                    <a:lnTo>
                      <a:pt x="234" y="0"/>
                    </a:lnTo>
                    <a:lnTo>
                      <a:pt x="85" y="50"/>
                    </a:lnTo>
                    <a:lnTo>
                      <a:pt x="0" y="135"/>
                    </a:lnTo>
                    <a:lnTo>
                      <a:pt x="0" y="235"/>
                    </a:lnTo>
                    <a:lnTo>
                      <a:pt x="85" y="322"/>
                    </a:lnTo>
                    <a:lnTo>
                      <a:pt x="234" y="370"/>
                    </a:lnTo>
                    <a:lnTo>
                      <a:pt x="406" y="370"/>
                    </a:lnTo>
                    <a:lnTo>
                      <a:pt x="555" y="322"/>
                    </a:lnTo>
                    <a:lnTo>
                      <a:pt x="641" y="235"/>
                    </a:lnTo>
                    <a:lnTo>
                      <a:pt x="641" y="135"/>
                    </a:lnTo>
                    <a:lnTo>
                      <a:pt x="555" y="50"/>
                    </a:lnTo>
                    <a:lnTo>
                      <a:pt x="556" y="50"/>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9" name="Freeform 23">
                <a:extLst>
                  <a:ext uri="{FF2B5EF4-FFF2-40B4-BE49-F238E27FC236}">
                    <a16:creationId xmlns:a16="http://schemas.microsoft.com/office/drawing/2014/main" id="{C6A377D2-9F5D-407A-A93D-901E7320AA1E}"/>
                  </a:ext>
                </a:extLst>
              </p:cNvPr>
              <p:cNvSpPr>
                <a:spLocks/>
              </p:cNvSpPr>
              <p:nvPr/>
            </p:nvSpPr>
            <p:spPr bwMode="auto">
              <a:xfrm>
                <a:off x="2635" y="2915"/>
                <a:ext cx="475" cy="1263"/>
              </a:xfrm>
              <a:custGeom>
                <a:avLst/>
                <a:gdLst>
                  <a:gd name="T0" fmla="*/ 0 w 6279"/>
                  <a:gd name="T1" fmla="*/ 3627 h 16687"/>
                  <a:gd name="T2" fmla="*/ 6279 w 6279"/>
                  <a:gd name="T3" fmla="*/ 0 h 16687"/>
                  <a:gd name="T4" fmla="*/ 6279 w 6279"/>
                  <a:gd name="T5" fmla="*/ 13059 h 16687"/>
                  <a:gd name="T6" fmla="*/ 0 w 6279"/>
                  <a:gd name="T7" fmla="*/ 16687 h 16687"/>
                  <a:gd name="T8" fmla="*/ 0 w 6279"/>
                  <a:gd name="T9" fmla="*/ 3627 h 16687"/>
                  <a:gd name="T10" fmla="*/ 1 w 6279"/>
                  <a:gd name="T11" fmla="*/ 3627 h 16687"/>
                </a:gdLst>
                <a:ahLst/>
                <a:cxnLst>
                  <a:cxn ang="0">
                    <a:pos x="T0" y="T1"/>
                  </a:cxn>
                  <a:cxn ang="0">
                    <a:pos x="T2" y="T3"/>
                  </a:cxn>
                  <a:cxn ang="0">
                    <a:pos x="T4" y="T5"/>
                  </a:cxn>
                  <a:cxn ang="0">
                    <a:pos x="T6" y="T7"/>
                  </a:cxn>
                  <a:cxn ang="0">
                    <a:pos x="T8" y="T9"/>
                  </a:cxn>
                  <a:cxn ang="0">
                    <a:pos x="T10" y="T11"/>
                  </a:cxn>
                </a:cxnLst>
                <a:rect l="0" t="0" r="r" b="b"/>
                <a:pathLst>
                  <a:path w="6279" h="16687">
                    <a:moveTo>
                      <a:pt x="0" y="3627"/>
                    </a:moveTo>
                    <a:lnTo>
                      <a:pt x="6279" y="0"/>
                    </a:lnTo>
                    <a:lnTo>
                      <a:pt x="6279" y="13059"/>
                    </a:lnTo>
                    <a:lnTo>
                      <a:pt x="0" y="16687"/>
                    </a:lnTo>
                    <a:lnTo>
                      <a:pt x="0" y="3627"/>
                    </a:lnTo>
                    <a:lnTo>
                      <a:pt x="1" y="3627"/>
                    </a:lnTo>
                  </a:path>
                </a:pathLst>
              </a:custGeom>
              <a:solidFill>
                <a:srgbClr val="FF9966"/>
              </a:solidFill>
              <a:ln w="38100" cmpd="sng">
                <a:solidFill>
                  <a:schemeClr val="tx1"/>
                </a:solidFill>
                <a:prstDash val="solid"/>
                <a:round/>
                <a:headEnd/>
                <a:tailEnd/>
              </a:ln>
            </p:spPr>
            <p:txBody>
              <a:bodyPr/>
              <a:lstStyle/>
              <a:p>
                <a:endParaRPr lang="en-IN"/>
              </a:p>
            </p:txBody>
          </p:sp>
          <p:sp>
            <p:nvSpPr>
              <p:cNvPr id="30" name="Line 24">
                <a:extLst>
                  <a:ext uri="{FF2B5EF4-FFF2-40B4-BE49-F238E27FC236}">
                    <a16:creationId xmlns:a16="http://schemas.microsoft.com/office/drawing/2014/main" id="{0982DC34-9739-4DBA-AFC8-56169B8B7F7D}"/>
                  </a:ext>
                </a:extLst>
              </p:cNvPr>
              <p:cNvSpPr>
                <a:spLocks noChangeShapeType="1"/>
              </p:cNvSpPr>
              <p:nvPr/>
            </p:nvSpPr>
            <p:spPr bwMode="auto">
              <a:xfrm flipV="1">
                <a:off x="2168" y="3600"/>
                <a:ext cx="480" cy="2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1" name="Line 25">
                <a:extLst>
                  <a:ext uri="{FF2B5EF4-FFF2-40B4-BE49-F238E27FC236}">
                    <a16:creationId xmlns:a16="http://schemas.microsoft.com/office/drawing/2014/main" id="{F48578BC-C9B7-4546-8C8F-48A379F3716E}"/>
                  </a:ext>
                </a:extLst>
              </p:cNvPr>
              <p:cNvSpPr>
                <a:spLocks noChangeShapeType="1"/>
              </p:cNvSpPr>
              <p:nvPr/>
            </p:nvSpPr>
            <p:spPr bwMode="auto">
              <a:xfrm flipH="1" flipV="1">
                <a:off x="2632" y="3608"/>
                <a:ext cx="480" cy="2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sp>
            <p:nvSpPr>
              <p:cNvPr id="32" name="Freeform 26">
                <a:extLst>
                  <a:ext uri="{FF2B5EF4-FFF2-40B4-BE49-F238E27FC236}">
                    <a16:creationId xmlns:a16="http://schemas.microsoft.com/office/drawing/2014/main" id="{83D8028F-6A67-4229-8891-E5E20440C6FB}"/>
                  </a:ext>
                </a:extLst>
              </p:cNvPr>
              <p:cNvSpPr>
                <a:spLocks/>
              </p:cNvSpPr>
              <p:nvPr/>
            </p:nvSpPr>
            <p:spPr bwMode="auto">
              <a:xfrm>
                <a:off x="2618" y="2928"/>
                <a:ext cx="46" cy="27"/>
              </a:xfrm>
              <a:custGeom>
                <a:avLst/>
                <a:gdLst>
                  <a:gd name="T0" fmla="*/ 429 w 495"/>
                  <a:gd name="T1" fmla="*/ 38 h 286"/>
                  <a:gd name="T2" fmla="*/ 313 w 495"/>
                  <a:gd name="T3" fmla="*/ 0 h 286"/>
                  <a:gd name="T4" fmla="*/ 181 w 495"/>
                  <a:gd name="T5" fmla="*/ 0 h 286"/>
                  <a:gd name="T6" fmla="*/ 66 w 495"/>
                  <a:gd name="T7" fmla="*/ 38 h 286"/>
                  <a:gd name="T8" fmla="*/ 0 w 495"/>
                  <a:gd name="T9" fmla="*/ 104 h 286"/>
                  <a:gd name="T10" fmla="*/ 0 w 495"/>
                  <a:gd name="T11" fmla="*/ 181 h 286"/>
                  <a:gd name="T12" fmla="*/ 66 w 495"/>
                  <a:gd name="T13" fmla="*/ 248 h 286"/>
                  <a:gd name="T14" fmla="*/ 181 w 495"/>
                  <a:gd name="T15" fmla="*/ 286 h 286"/>
                  <a:gd name="T16" fmla="*/ 313 w 495"/>
                  <a:gd name="T17" fmla="*/ 286 h 286"/>
                  <a:gd name="T18" fmla="*/ 429 w 495"/>
                  <a:gd name="T19" fmla="*/ 248 h 286"/>
                  <a:gd name="T20" fmla="*/ 495 w 495"/>
                  <a:gd name="T21" fmla="*/ 181 h 286"/>
                  <a:gd name="T22" fmla="*/ 495 w 495"/>
                  <a:gd name="T23" fmla="*/ 104 h 286"/>
                  <a:gd name="T24" fmla="*/ 429 w 495"/>
                  <a:gd name="T25" fmla="*/ 38 h 286"/>
                  <a:gd name="T26" fmla="*/ 430 w 495"/>
                  <a:gd name="T27" fmla="*/ 3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286">
                    <a:moveTo>
                      <a:pt x="429" y="38"/>
                    </a:moveTo>
                    <a:lnTo>
                      <a:pt x="313" y="0"/>
                    </a:lnTo>
                    <a:lnTo>
                      <a:pt x="181" y="0"/>
                    </a:lnTo>
                    <a:lnTo>
                      <a:pt x="66" y="38"/>
                    </a:lnTo>
                    <a:lnTo>
                      <a:pt x="0" y="104"/>
                    </a:lnTo>
                    <a:lnTo>
                      <a:pt x="0" y="181"/>
                    </a:lnTo>
                    <a:lnTo>
                      <a:pt x="66" y="248"/>
                    </a:lnTo>
                    <a:lnTo>
                      <a:pt x="181" y="286"/>
                    </a:lnTo>
                    <a:lnTo>
                      <a:pt x="313" y="286"/>
                    </a:lnTo>
                    <a:lnTo>
                      <a:pt x="429" y="248"/>
                    </a:lnTo>
                    <a:lnTo>
                      <a:pt x="495" y="181"/>
                    </a:lnTo>
                    <a:lnTo>
                      <a:pt x="495" y="104"/>
                    </a:lnTo>
                    <a:lnTo>
                      <a:pt x="429" y="38"/>
                    </a:lnTo>
                    <a:lnTo>
                      <a:pt x="430" y="38"/>
                    </a:lnTo>
                  </a:path>
                </a:pathLst>
              </a:custGeom>
              <a:noFill/>
              <a:ln w="38100"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sp>
          <p:nvSpPr>
            <p:cNvPr id="23" name="Line 5">
              <a:extLst>
                <a:ext uri="{FF2B5EF4-FFF2-40B4-BE49-F238E27FC236}">
                  <a16:creationId xmlns:a16="http://schemas.microsoft.com/office/drawing/2014/main" id="{27F87B92-65C2-403F-ADDA-189F88BD6CB6}"/>
                </a:ext>
              </a:extLst>
            </p:cNvPr>
            <p:cNvSpPr>
              <a:spLocks noChangeShapeType="1"/>
            </p:cNvSpPr>
            <p:nvPr/>
          </p:nvSpPr>
          <p:spPr bwMode="auto">
            <a:xfrm>
              <a:off x="2632" y="2648"/>
              <a:ext cx="0" cy="1680"/>
            </a:xfrm>
            <a:prstGeom prst="line">
              <a:avLst/>
            </a:prstGeom>
            <a:noFill/>
            <a:ln w="38100">
              <a:solidFill>
                <a:schemeClr val="tx1"/>
              </a:solidFill>
              <a:prstDash val="dash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a:p>
          </p:txBody>
        </p:sp>
      </p:grpSp>
    </p:spTree>
    <p:extLst>
      <p:ext uri="{BB962C8B-B14F-4D97-AF65-F5344CB8AC3E}">
        <p14:creationId xmlns:p14="http://schemas.microsoft.com/office/powerpoint/2010/main" val="551236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slide(from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3" presetClass="entr" presetSubtype="16"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12" presetClass="entr" presetSubtype="8"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slide(fromLeft)">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3" presetClass="entr" presetSubtype="16" fill="hold" nodeType="click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p:cTn id="28" dur="500" fill="hold"/>
                                        <p:tgtEl>
                                          <p:spTgt spid="21"/>
                                        </p:tgtEl>
                                        <p:attrNameLst>
                                          <p:attrName>ppt_w</p:attrName>
                                        </p:attrNameLst>
                                      </p:cBhvr>
                                      <p:tavLst>
                                        <p:tav tm="0">
                                          <p:val>
                                            <p:fltVal val="0"/>
                                          </p:val>
                                        </p:tav>
                                        <p:tav tm="100000">
                                          <p:val>
                                            <p:strVal val="#ppt_w"/>
                                          </p:val>
                                        </p:tav>
                                      </p:tavLst>
                                    </p:anim>
                                    <p:anim calcmode="lin" valueType="num">
                                      <p:cBhvr>
                                        <p:cTn id="29" dur="500" fill="hold"/>
                                        <p:tgtEl>
                                          <p:spTgt spid="2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8" grpId="0" autoUpdateAnimBg="0"/>
      <p:bldP spid="9" grpId="0" autoUpdateAnimBg="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{0AF5710B-C9BE-D049-99F6-EA598E797940}tf10001119</Template>
  <TotalTime>5063</TotalTime>
  <Words>1368</Words>
  <Application>Microsoft Office PowerPoint</Application>
  <PresentationFormat>Widescreen</PresentationFormat>
  <Paragraphs>178</Paragraphs>
  <Slides>29</Slides>
  <Notes>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Amphion</vt:lpstr>
      <vt:lpstr>Arial</vt:lpstr>
      <vt:lpstr>Calibri</vt:lpstr>
      <vt:lpstr>Calibri Light</vt:lpstr>
      <vt:lpstr>Courier New</vt:lpstr>
      <vt:lpstr>Monotype Sorts</vt:lpstr>
      <vt:lpstr>Times New Roman</vt:lpstr>
      <vt:lpstr>Tinos</vt:lpstr>
      <vt:lpstr>Verdana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VIJAY RAMALINGAM</dc:creator>
  <cp:lastModifiedBy>Anurag Shanu</cp:lastModifiedBy>
  <cp:revision>254</cp:revision>
  <dcterms:created xsi:type="dcterms:W3CDTF">2020-05-05T09:43:45Z</dcterms:created>
  <dcterms:modified xsi:type="dcterms:W3CDTF">2020-12-05T11:32:02Z</dcterms:modified>
</cp:coreProperties>
</file>